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8"/>
  </p:notesMasterIdLst>
  <p:sldIdLst>
    <p:sldId id="256" r:id="rId2"/>
    <p:sldId id="273" r:id="rId3"/>
    <p:sldId id="258" r:id="rId4"/>
    <p:sldId id="260" r:id="rId5"/>
    <p:sldId id="261" r:id="rId6"/>
    <p:sldId id="274" r:id="rId7"/>
    <p:sldId id="275" r:id="rId8"/>
    <p:sldId id="276" r:id="rId9"/>
    <p:sldId id="277" r:id="rId10"/>
    <p:sldId id="278" r:id="rId11"/>
    <p:sldId id="280" r:id="rId12"/>
    <p:sldId id="281" r:id="rId13"/>
    <p:sldId id="282" r:id="rId14"/>
    <p:sldId id="283" r:id="rId15"/>
    <p:sldId id="279" r:id="rId16"/>
    <p:sldId id="266" r:id="rId1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9" roundtripDataSignature="AMtx7mjBPHm5BG3NCEzBoon8tlgbaiC1i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298D"/>
    <a:srgbClr val="6F318F"/>
    <a:srgbClr val="72685B"/>
    <a:srgbClr val="EA8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01"/>
    <p:restoredTop sz="94641"/>
  </p:normalViewPr>
  <p:slideViewPr>
    <p:cSldViewPr snapToGrid="0">
      <p:cViewPr varScale="1">
        <p:scale>
          <a:sx n="286" d="100"/>
          <a:sy n="286" d="100"/>
        </p:scale>
        <p:origin x="1056" y="192"/>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hyperlink" Target="http://www.youtube.com/watch?v=V7oCfRpCepY"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www.youtube.com/watch?v=cExJqjPBhjA" TargetMode="External"/><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5.jpg"/></Relationships>
</file>

<file path=ppt/slideLayouts/_rels/slideLayout21.xml.rels><?xml version="1.0" encoding="UTF-8" standalone="yes"?>
<Relationships xmlns="http://schemas.openxmlformats.org/package/2006/relationships"><Relationship Id="rId3" Type="http://schemas.openxmlformats.org/officeDocument/2006/relationships/hyperlink" Target="http://www.youtube.com/watch?v=XjyrTljaN3Q" TargetMode="External"/><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6.jp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http://www.youtube.com/watch?v=y9yDgarRoRM"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www.youtube.com/watch?v=d2Q0mQc1yaA"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hyperlink" Target="http://www.youtube.com/watch?v=AHUQ_L1um-s"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hyperlink" Target="http://www.youtube.com/watch?v=M_sqNsV9pv8"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www.youtube.com/watch?v=fUzn_Q24S2M"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hyperlink" Target="http://www.youtube.com/watch?v=OEWUl26AGMg"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www.youtube.com/watch?v=hibwajdCBKc"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www.youtube.com/watch?v=od5IC5rw488"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www.youtube.com/watch?v=o_cskfZO4bQ"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www.youtube.com/watch?v=wSuEchMk_PI"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www.youtube.com/watch?v=VXfuvQ2tjFw" TargetMode="External"/><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1.xml"/><Relationship Id="rId1" Type="http://schemas.openxmlformats.org/officeDocument/2006/relationships/video" Target="https://www.youtube.com/embed/7WhuDOxlZbg?feature=oembed" TargetMode="External"/><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sX5zit4VpCE?feature=oembed" TargetMode="External"/><Relationship Id="rId4" Type="http://schemas.openxmlformats.org/officeDocument/2006/relationships/image" Target="../media/image29.jpe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1.xml"/><Relationship Id="rId1" Type="http://schemas.openxmlformats.org/officeDocument/2006/relationships/video" Target="https://www.youtube.com/embed/oUHMVgW5ICo?feature=oembed" TargetMode="External"/><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BfNUCk40uWQ?feature=oembed" TargetMode="External"/><Relationship Id="rId4" Type="http://schemas.openxmlformats.org/officeDocument/2006/relationships/image" Target="../media/image31.jpe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iskA2ZemWOA?feature=oembed" TargetMode="External"/><Relationship Id="rId4" Type="http://schemas.openxmlformats.org/officeDocument/2006/relationships/image" Target="../media/image32.jpe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EA8C33"/>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2" name="Google Shape;20;g2c0bebbdf16_3_232">
            <a:extLst>
              <a:ext uri="{FF2B5EF4-FFF2-40B4-BE49-F238E27FC236}">
                <a16:creationId xmlns:a16="http://schemas.microsoft.com/office/drawing/2014/main" id="{617EABED-B738-B624-56B2-3D222D5A0794}"/>
              </a:ext>
            </a:extLst>
          </p:cNvPr>
          <p:cNvPicPr preferRelativeResize="0"/>
          <p:nvPr userDrawn="1"/>
        </p:nvPicPr>
        <p:blipFill rotWithShape="1">
          <a:blip r:embed="rId2">
            <a:alphaModFix/>
          </a:blip>
          <a:srcRect/>
          <a:stretch/>
        </p:blipFill>
        <p:spPr>
          <a:xfrm>
            <a:off x="8078869" y="-7435"/>
            <a:ext cx="1080000" cy="1080000"/>
          </a:xfrm>
          <a:prstGeom prst="rect">
            <a:avLst/>
          </a:prstGeom>
          <a:noFill/>
          <a:ln>
            <a:noFill/>
          </a:ln>
        </p:spPr>
      </p:pic>
    </p:spTree>
    <p:extLst>
      <p:ext uri="{BB962C8B-B14F-4D97-AF65-F5344CB8AC3E}">
        <p14:creationId xmlns:p14="http://schemas.microsoft.com/office/powerpoint/2010/main" val="2209038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1_Aangepaste indeling">
  <p:cSld name="1_Aangepaste indeling">
    <p:spTree>
      <p:nvGrpSpPr>
        <p:cNvPr id="1" name="Shape 52"/>
        <p:cNvGrpSpPr/>
        <p:nvPr/>
      </p:nvGrpSpPr>
      <p:grpSpPr>
        <a:xfrm>
          <a:off x="0" y="0"/>
          <a:ext cx="0" cy="0"/>
          <a:chOff x="0" y="0"/>
          <a:chExt cx="0" cy="0"/>
        </a:xfrm>
      </p:grpSpPr>
      <p:sp>
        <p:nvSpPr>
          <p:cNvPr id="53" name="Google Shape;53;p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a:lvl1pPr>
            <a:lvl2pPr marL="0" marR="0" lvl="1" indent="0" algn="r">
              <a:lnSpc>
                <a:spcPct val="100000"/>
              </a:lnSpc>
              <a:spcBef>
                <a:spcPts val="0"/>
              </a:spcBef>
              <a:spcAft>
                <a:spcPts val="0"/>
              </a:spcAft>
              <a:buClr>
                <a:srgbClr val="000000"/>
              </a:buClr>
              <a:buSzPts val="1000"/>
              <a:buFont typeface="Arial"/>
              <a:buNone/>
              <a:defRPr/>
            </a:lvl2pPr>
            <a:lvl3pPr marL="0" marR="0" lvl="2" indent="0" algn="r">
              <a:lnSpc>
                <a:spcPct val="100000"/>
              </a:lnSpc>
              <a:spcBef>
                <a:spcPts val="0"/>
              </a:spcBef>
              <a:spcAft>
                <a:spcPts val="0"/>
              </a:spcAft>
              <a:buClr>
                <a:srgbClr val="000000"/>
              </a:buClr>
              <a:buSzPts val="1000"/>
              <a:buFont typeface="Arial"/>
              <a:buNone/>
              <a:defRPr/>
            </a:lvl3pPr>
            <a:lvl4pPr marL="0" marR="0" lvl="3" indent="0" algn="r">
              <a:lnSpc>
                <a:spcPct val="100000"/>
              </a:lnSpc>
              <a:spcBef>
                <a:spcPts val="0"/>
              </a:spcBef>
              <a:spcAft>
                <a:spcPts val="0"/>
              </a:spcAft>
              <a:buClr>
                <a:srgbClr val="000000"/>
              </a:buClr>
              <a:buSzPts val="1000"/>
              <a:buFont typeface="Arial"/>
              <a:buNone/>
              <a:defRPr/>
            </a:lvl4pPr>
            <a:lvl5pPr marL="0" marR="0" lvl="4" indent="0" algn="r">
              <a:lnSpc>
                <a:spcPct val="100000"/>
              </a:lnSpc>
              <a:spcBef>
                <a:spcPts val="0"/>
              </a:spcBef>
              <a:spcAft>
                <a:spcPts val="0"/>
              </a:spcAft>
              <a:buClr>
                <a:srgbClr val="000000"/>
              </a:buClr>
              <a:buSzPts val="1000"/>
              <a:buFont typeface="Arial"/>
              <a:buNone/>
              <a:defRPr/>
            </a:lvl5pPr>
            <a:lvl6pPr marL="0" marR="0" lvl="5" indent="0" algn="r">
              <a:lnSpc>
                <a:spcPct val="100000"/>
              </a:lnSpc>
              <a:spcBef>
                <a:spcPts val="0"/>
              </a:spcBef>
              <a:spcAft>
                <a:spcPts val="0"/>
              </a:spcAft>
              <a:buClr>
                <a:srgbClr val="000000"/>
              </a:buClr>
              <a:buSzPts val="1000"/>
              <a:buFont typeface="Arial"/>
              <a:buNone/>
              <a:defRPr/>
            </a:lvl6pPr>
            <a:lvl7pPr marL="0" marR="0" lvl="6" indent="0" algn="r">
              <a:lnSpc>
                <a:spcPct val="100000"/>
              </a:lnSpc>
              <a:spcBef>
                <a:spcPts val="0"/>
              </a:spcBef>
              <a:spcAft>
                <a:spcPts val="0"/>
              </a:spcAft>
              <a:buClr>
                <a:srgbClr val="000000"/>
              </a:buClr>
              <a:buSzPts val="1000"/>
              <a:buFont typeface="Arial"/>
              <a:buNone/>
              <a:defRPr/>
            </a:lvl7pPr>
            <a:lvl8pPr marL="0" marR="0" lvl="7" indent="0" algn="r">
              <a:lnSpc>
                <a:spcPct val="100000"/>
              </a:lnSpc>
              <a:spcBef>
                <a:spcPts val="0"/>
              </a:spcBef>
              <a:spcAft>
                <a:spcPts val="0"/>
              </a:spcAft>
              <a:buClr>
                <a:srgbClr val="000000"/>
              </a:buClr>
              <a:buSzPts val="1000"/>
              <a:buFont typeface="Arial"/>
              <a:buNone/>
              <a:defRPr/>
            </a:lvl8pPr>
            <a:lvl9pPr marL="0" marR="0" lvl="8" indent="0" algn="r">
              <a:lnSpc>
                <a:spcPct val="100000"/>
              </a:lnSpc>
              <a:spcBef>
                <a:spcPts val="0"/>
              </a:spcBef>
              <a:spcAft>
                <a:spcPts val="0"/>
              </a:spcAft>
              <a:buClr>
                <a:srgbClr val="000000"/>
              </a:buClr>
              <a:buSzPts val="1000"/>
              <a:buFont typeface="Arial"/>
              <a:buNone/>
              <a:defRPr/>
            </a:lvl9pPr>
          </a:lstStyle>
          <a:p>
            <a:pPr marL="0" lvl="0" indent="0" algn="r" rtl="0">
              <a:spcBef>
                <a:spcPts val="0"/>
              </a:spcBef>
              <a:spcAft>
                <a:spcPts val="0"/>
              </a:spcAft>
              <a:buNone/>
            </a:pPr>
            <a:fld id="{00000000-1234-1234-1234-123412341234}" type="slidenum">
              <a:rPr lang="nl"/>
              <a:t>‹nr.›</a:t>
            </a:fld>
            <a:endParaRPr dirty="0"/>
          </a:p>
        </p:txBody>
      </p:sp>
      <p:pic>
        <p:nvPicPr>
          <p:cNvPr id="54" name="Google Shape;54;p4" descr="Afbeelding met schermopname, tekst&#10;&#10;Automatisch gegenereerde beschrijving"/>
          <p:cNvPicPr preferRelativeResize="0"/>
          <p:nvPr/>
        </p:nvPicPr>
        <p:blipFill rotWithShape="1">
          <a:blip r:embed="rId2">
            <a:alphaModFix/>
          </a:blip>
          <a:srcRect/>
          <a:stretch/>
        </p:blipFill>
        <p:spPr>
          <a:xfrm>
            <a:off x="985666" y="0"/>
            <a:ext cx="7172668" cy="51435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60"/>
        <p:cNvGrpSpPr/>
        <p:nvPr/>
      </p:nvGrpSpPr>
      <p:grpSpPr>
        <a:xfrm>
          <a:off x="0" y="0"/>
          <a:ext cx="0" cy="0"/>
          <a:chOff x="0" y="0"/>
          <a:chExt cx="0" cy="0"/>
        </a:xfrm>
      </p:grpSpPr>
      <p:sp>
        <p:nvSpPr>
          <p:cNvPr id="61" name="Google Shape;61;p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Bedankt voor uw deelname aan deze leermodule</a:t>
            </a:r>
            <a:endParaRPr dirty="0"/>
          </a:p>
        </p:txBody>
      </p:sp>
      <p:sp>
        <p:nvSpPr>
          <p:cNvPr id="62" name="Google Shape;62;p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3" name="Afbeelding 2" descr="Afbeelding met tekst, schermopname, Lettertype, logo&#10;&#10;Automatisch gegenereerde beschrijving">
            <a:extLst>
              <a:ext uri="{FF2B5EF4-FFF2-40B4-BE49-F238E27FC236}">
                <a16:creationId xmlns:a16="http://schemas.microsoft.com/office/drawing/2014/main" id="{BABE341D-7F78-FD76-962E-07CEA9993B1F}"/>
              </a:ext>
            </a:extLst>
          </p:cNvPr>
          <p:cNvPicPr>
            <a:picLocks noChangeAspect="1"/>
          </p:cNvPicPr>
          <p:nvPr userDrawn="1"/>
        </p:nvPicPr>
        <p:blipFill>
          <a:blip r:embed="rId2"/>
          <a:stretch>
            <a:fillRect/>
          </a:stretch>
        </p:blipFill>
        <p:spPr>
          <a:xfrm>
            <a:off x="685800" y="1082269"/>
            <a:ext cx="7772400" cy="3214572"/>
          </a:xfrm>
          <a:prstGeom prst="rect">
            <a:avLst/>
          </a:prstGeom>
        </p:spPr>
      </p:pic>
      <p:sp>
        <p:nvSpPr>
          <p:cNvPr id="4" name="Google Shape;73;p11">
            <a:extLst>
              <a:ext uri="{FF2B5EF4-FFF2-40B4-BE49-F238E27FC236}">
                <a16:creationId xmlns:a16="http://schemas.microsoft.com/office/drawing/2014/main" id="{1B8FA604-6294-5119-622B-1E911A0490E0}"/>
              </a:ext>
            </a:extLst>
          </p:cNvPr>
          <p:cNvSpPr txBox="1">
            <a:spLocks noGrp="1"/>
          </p:cNvSpPr>
          <p:nvPr>
            <p:ph type="body" idx="1" hasCustomPrompt="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r>
              <a:rPr lang="nl-NL" dirty="0"/>
              <a:t>Namens al onze partners!</a:t>
            </a:r>
            <a:endParaRPr dirty="0"/>
          </a:p>
        </p:txBody>
      </p:sp>
    </p:spTree>
    <p:extLst>
      <p:ext uri="{BB962C8B-B14F-4D97-AF65-F5344CB8AC3E}">
        <p14:creationId xmlns:p14="http://schemas.microsoft.com/office/powerpoint/2010/main" val="1707975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Zeil">
  <p:cSld name="TITLE_1">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g2bd96343ee2_0_4"/>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5" name="Google Shape;85;g2bd96343ee2_0_4"/>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86" name="Google Shape;86;g2bd96343ee2_0_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Reis 2">
  <p:cSld name="TITLE_1_1">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Google Shape;88;g2bd96343ee2_0_12"/>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9" name="Google Shape;89;g2bd96343ee2_0_12"/>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0" name="Google Shape;90;g2bd96343ee2_0_1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Reis 2 1">
  <p:cSld name="TITLE_1_1_2">
    <p:bg>
      <p:bgPr>
        <a:blipFill>
          <a:blip r:embed="rId2">
            <a:alphaModFix/>
          </a:blip>
          <a:stretch>
            <a:fillRect/>
          </a:stretch>
        </a:blipFill>
        <a:effectLst/>
      </p:bgPr>
    </p:bg>
    <p:spTree>
      <p:nvGrpSpPr>
        <p:cNvPr id="1" name="Shape 91"/>
        <p:cNvGrpSpPr/>
        <p:nvPr/>
      </p:nvGrpSpPr>
      <p:grpSpPr>
        <a:xfrm>
          <a:off x="0" y="0"/>
          <a:ext cx="0" cy="0"/>
          <a:chOff x="0" y="0"/>
          <a:chExt cx="0" cy="0"/>
        </a:xfrm>
      </p:grpSpPr>
      <p:sp>
        <p:nvSpPr>
          <p:cNvPr id="92" name="Google Shape;92;g2bdfab74ecd_0_41"/>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3" name="Google Shape;93;g2bdfab74ecd_0_4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Reis 4">
  <p:cSld name="TITLE_1_1_1_1_1">
    <p:bg>
      <p:bgPr>
        <a:blipFill>
          <a:blip r:embed="rId2">
            <a:alphaModFix/>
          </a:blip>
          <a:stretch>
            <a:fillRect/>
          </a:stretch>
        </a:blipFill>
        <a:effectLst/>
      </p:bgPr>
    </p:bg>
    <p:spTree>
      <p:nvGrpSpPr>
        <p:cNvPr id="1" name="Shape 94"/>
        <p:cNvGrpSpPr/>
        <p:nvPr/>
      </p:nvGrpSpPr>
      <p:grpSpPr>
        <a:xfrm>
          <a:off x="0" y="0"/>
          <a:ext cx="0" cy="0"/>
          <a:chOff x="0" y="0"/>
          <a:chExt cx="0" cy="0"/>
        </a:xfrm>
      </p:grpSpPr>
      <p:sp>
        <p:nvSpPr>
          <p:cNvPr id="95" name="Google Shape;95;g2bd96343ee2_0_36"/>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96" name="Google Shape;96;g2bd96343ee2_0_36"/>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7" name="Google Shape;97;g2bd96343ee2_0_3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Reis 5">
  <p:cSld name="TITLE_1_1_1_1_1_1">
    <p:bg>
      <p:bgPr>
        <a:blipFill>
          <a:blip r:embed="rId2">
            <a:alphaModFix/>
          </a:blip>
          <a:stretch>
            <a:fillRect/>
          </a:stretch>
        </a:blipFill>
        <a:effectLst/>
      </p:bgPr>
    </p:bg>
    <p:spTree>
      <p:nvGrpSpPr>
        <p:cNvPr id="1" name="Shape 98"/>
        <p:cNvGrpSpPr/>
        <p:nvPr/>
      </p:nvGrpSpPr>
      <p:grpSpPr>
        <a:xfrm>
          <a:off x="0" y="0"/>
          <a:ext cx="0" cy="0"/>
          <a:chOff x="0" y="0"/>
          <a:chExt cx="0" cy="0"/>
        </a:xfrm>
      </p:grpSpPr>
      <p:sp>
        <p:nvSpPr>
          <p:cNvPr id="99" name="Google Shape;99;g2bd96343ee2_0_44"/>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0" name="Google Shape;100;g2bd96343ee2_0_44"/>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1" name="Google Shape;101;g2bd96343ee2_0_4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Reis 6">
  <p:cSld name="TITLE_1_1_1_1_1_1_1">
    <p:bg>
      <p:bgPr>
        <a:blipFill>
          <a:blip r:embed="rId2">
            <a:alphaModFix/>
          </a:blip>
          <a:stretch>
            <a:fillRect/>
          </a:stretch>
        </a:blipFill>
        <a:effectLst/>
      </p:bgPr>
    </p:bg>
    <p:spTree>
      <p:nvGrpSpPr>
        <p:cNvPr id="1" name="Shape 102"/>
        <p:cNvGrpSpPr/>
        <p:nvPr/>
      </p:nvGrpSpPr>
      <p:grpSpPr>
        <a:xfrm>
          <a:off x="0" y="0"/>
          <a:ext cx="0" cy="0"/>
          <a:chOff x="0" y="0"/>
          <a:chExt cx="0" cy="0"/>
        </a:xfrm>
      </p:grpSpPr>
      <p:sp>
        <p:nvSpPr>
          <p:cNvPr id="103" name="Google Shape;103;g2bd96343ee2_0_52"/>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4" name="Google Shape;104;g2bd96343ee2_0_52"/>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5" name="Google Shape;105;g2bd96343ee2_0_5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Zijwiel">
  <p:cSld name="TITLE_1_1_1_1_1_1_1_1">
    <p:bg>
      <p:bgPr>
        <a:blipFill>
          <a:blip r:embed="rId2">
            <a:alphaModFix/>
          </a:blip>
          <a:stretch>
            <a:fillRect/>
          </a:stretch>
        </a:blipFill>
        <a:effectLst/>
      </p:bgPr>
    </p:bg>
    <p:spTree>
      <p:nvGrpSpPr>
        <p:cNvPr id="1" name="Shape 106"/>
        <p:cNvGrpSpPr/>
        <p:nvPr/>
      </p:nvGrpSpPr>
      <p:grpSpPr>
        <a:xfrm>
          <a:off x="0" y="0"/>
          <a:ext cx="0" cy="0"/>
          <a:chOff x="0" y="0"/>
          <a:chExt cx="0" cy="0"/>
        </a:xfrm>
      </p:grpSpPr>
      <p:sp>
        <p:nvSpPr>
          <p:cNvPr id="107" name="Google Shape;107;g2bd96343ee2_0_60"/>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8" name="Google Shape;108;g2bd96343ee2_0_60"/>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9" name="Google Shape;109;g2bd96343ee2_0_6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Introductievideo online leeromgeving Leren Pionieren">
  <p:cSld name="Introductievideo online leeromgeving Leren Pionieren">
    <p:spTree>
      <p:nvGrpSpPr>
        <p:cNvPr id="1" name="Shape 110"/>
        <p:cNvGrpSpPr/>
        <p:nvPr/>
      </p:nvGrpSpPr>
      <p:grpSpPr>
        <a:xfrm>
          <a:off x="0" y="0"/>
          <a:ext cx="0" cy="0"/>
          <a:chOff x="0" y="0"/>
          <a:chExt cx="0" cy="0"/>
        </a:xfrm>
      </p:grpSpPr>
      <p:sp>
        <p:nvSpPr>
          <p:cNvPr id="111" name="Google Shape;111;g2bd96343ee2_0_6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Introductie online leeromgeving Leren Pionieren</a:t>
            </a: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12" name="Google Shape;112;g2bd96343ee2_0_6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13" name="Google Shape;113;g2bd96343ee2_0_67" descr="Pionieren heeft een experimenteel karakter. Al doende leert men. Tegelijk zijn er in de afgelopen jaren ook al veel lessen geleerd rond pionieren.&#10;&#10;Deze lessen zijn bij elkaar gebracht in twaalf kernthema’s. Per thema is meer informatie en  zijn leermiddelen te vinden.&#10;&#10;In deze video wordt uitgelegd hoe deze online leeromgeving is opgebouwd." title="Introductievideo online leeromgeving Leren Pionieren">
            <a:hlinkClick r:id="rId2"/>
          </p:cNvPr>
          <p:cNvPicPr preferRelativeResize="0"/>
          <p:nvPr/>
        </p:nvPicPr>
        <p:blipFill rotWithShape="1">
          <a:blip r:embed="rId3">
            <a:alphaModFix/>
          </a:blip>
          <a:srcRect/>
          <a:stretch/>
        </p:blipFill>
        <p:spPr>
          <a:xfrm>
            <a:off x="408750" y="1503917"/>
            <a:ext cx="5966425" cy="33561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A2298D"/>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3" name="Google Shape;32;g2c0bebbdf16_3_258">
            <a:extLst>
              <a:ext uri="{FF2B5EF4-FFF2-40B4-BE49-F238E27FC236}">
                <a16:creationId xmlns:a16="http://schemas.microsoft.com/office/drawing/2014/main" id="{DAB49F9C-607F-FD38-3E1B-922CC0597965}"/>
              </a:ext>
            </a:extLst>
          </p:cNvPr>
          <p:cNvPicPr preferRelativeResize="0"/>
          <p:nvPr userDrawn="1"/>
        </p:nvPicPr>
        <p:blipFill rotWithShape="1">
          <a:blip r:embed="rId2">
            <a:alphaModFix/>
          </a:blip>
          <a:srcRect/>
          <a:stretch/>
        </p:blipFill>
        <p:spPr>
          <a:xfrm>
            <a:off x="8082289" y="-15256"/>
            <a:ext cx="1080001" cy="1080001"/>
          </a:xfrm>
          <a:prstGeom prst="rect">
            <a:avLst/>
          </a:prstGeom>
          <a:noFill/>
          <a:ln>
            <a:noFill/>
          </a:ln>
        </p:spPr>
      </p:pic>
    </p:spTree>
    <p:extLst>
      <p:ext uri="{BB962C8B-B14F-4D97-AF65-F5344CB8AC3E}">
        <p14:creationId xmlns:p14="http://schemas.microsoft.com/office/powerpoint/2010/main" val="26873332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riëntatievideo module 1 - Viervoudig luisteren" preserve="1">
  <p:cSld name="1_Oriëntatievideo module 1 - Viervoudig luisteren">
    <p:spTree>
      <p:nvGrpSpPr>
        <p:cNvPr id="1" name="Shape 114"/>
        <p:cNvGrpSpPr/>
        <p:nvPr/>
      </p:nvGrpSpPr>
      <p:grpSpPr>
        <a:xfrm>
          <a:off x="0" y="0"/>
          <a:ext cx="0" cy="0"/>
          <a:chOff x="0" y="0"/>
          <a:chExt cx="0" cy="0"/>
        </a:xfrm>
      </p:grpSpPr>
      <p:sp>
        <p:nvSpPr>
          <p:cNvPr id="115" name="Google Shape;115;g2bd96343ee2_0_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Oriëntatievideo module 2</a:t>
            </a:r>
            <a:br>
              <a:rPr lang="nl-NL" b="1" dirty="0">
                <a:effectLst/>
                <a:latin typeface="Roboto" panose="02000000000000000000" pitchFamily="2" charset="0"/>
              </a:rPr>
            </a:br>
            <a:r>
              <a:rPr lang="nl-NL" b="1" dirty="0">
                <a:effectLst/>
                <a:latin typeface="Roboto" panose="02000000000000000000" pitchFamily="2" charset="0"/>
              </a:rPr>
              <a:t>Liefhebben en dienen</a:t>
            </a:r>
            <a:br>
              <a:rPr lang="nl-NL" b="0" i="0" dirty="0">
                <a:solidFill>
                  <a:srgbClr val="606060"/>
                </a:solidFill>
                <a:effectLst/>
                <a:latin typeface="Roboto" panose="02000000000000000000" pitchFamily="2" charset="0"/>
              </a:rPr>
            </a:br>
            <a:endParaRPr lang="nl-NL" dirty="0"/>
          </a:p>
        </p:txBody>
      </p:sp>
      <p:sp>
        <p:nvSpPr>
          <p:cNvPr id="116" name="Google Shape;116;g2bd96343ee2_0_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3" name="Google Shape;32;g2c0bebbdf16_3_258">
            <a:extLst>
              <a:ext uri="{FF2B5EF4-FFF2-40B4-BE49-F238E27FC236}">
                <a16:creationId xmlns:a16="http://schemas.microsoft.com/office/drawing/2014/main" id="{AFAA1ABA-99BC-A546-C716-F9FD47631CAB}"/>
              </a:ext>
            </a:extLst>
          </p:cNvPr>
          <p:cNvPicPr preferRelativeResize="0"/>
          <p:nvPr userDrawn="1"/>
        </p:nvPicPr>
        <p:blipFill rotWithShape="1">
          <a:blip r:embed="rId2">
            <a:alphaModFix/>
          </a:blip>
          <a:srcRect/>
          <a:stretch/>
        </p:blipFill>
        <p:spPr>
          <a:xfrm>
            <a:off x="8082289" y="-15256"/>
            <a:ext cx="1080001" cy="1080001"/>
          </a:xfrm>
          <a:prstGeom prst="rect">
            <a:avLst/>
          </a:prstGeom>
          <a:noFill/>
          <a:ln>
            <a:noFill/>
          </a:ln>
        </p:spPr>
      </p:pic>
      <p:pic>
        <p:nvPicPr>
          <p:cNvPr id="2" name="Google Shape;125;g2bd96343ee2_0_99" title="Oriëntatievideo  module 2 - Liefhebben en dienen">
            <a:hlinkClick r:id="rId3"/>
            <a:extLst>
              <a:ext uri="{FF2B5EF4-FFF2-40B4-BE49-F238E27FC236}">
                <a16:creationId xmlns:a16="http://schemas.microsoft.com/office/drawing/2014/main" id="{79145A9B-1683-4EE2-8F9D-442E7A3C20AD}"/>
              </a:ext>
            </a:extLst>
          </p:cNvPr>
          <p:cNvPicPr preferRelativeResize="0"/>
          <p:nvPr userDrawn="1"/>
        </p:nvPicPr>
        <p:blipFill rotWithShape="1">
          <a:blip r:embed="rId4">
            <a:alphaModFix/>
          </a:blip>
          <a:srcRect/>
          <a:stretch/>
        </p:blipFill>
        <p:spPr>
          <a:xfrm>
            <a:off x="408750" y="1503917"/>
            <a:ext cx="5966400" cy="3356100"/>
          </a:xfrm>
          <a:prstGeom prst="rect">
            <a:avLst/>
          </a:prstGeom>
          <a:noFill/>
          <a:ln>
            <a:noFill/>
          </a:ln>
        </p:spPr>
      </p:pic>
    </p:spTree>
    <p:extLst>
      <p:ext uri="{BB962C8B-B14F-4D97-AF65-F5344CB8AC3E}">
        <p14:creationId xmlns:p14="http://schemas.microsoft.com/office/powerpoint/2010/main" val="33099599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diepende video module 2 - Liefhebben en dienen (deel 1)" preserve="1">
  <p:cSld name="Reisgids video module 2 - Liefhebben en dienen (2e video)">
    <p:spTree>
      <p:nvGrpSpPr>
        <p:cNvPr id="1" name="Shape 126"/>
        <p:cNvGrpSpPr/>
        <p:nvPr/>
      </p:nvGrpSpPr>
      <p:grpSpPr>
        <a:xfrm>
          <a:off x="0" y="0"/>
          <a:ext cx="0" cy="0"/>
          <a:chOff x="0" y="0"/>
          <a:chExt cx="0" cy="0"/>
        </a:xfrm>
      </p:grpSpPr>
      <p:sp>
        <p:nvSpPr>
          <p:cNvPr id="127" name="Google Shape;127;g2bd96343ee2_0_10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2</a:t>
            </a:r>
            <a:br>
              <a:rPr lang="nl-NL" b="1" dirty="0">
                <a:effectLst/>
                <a:latin typeface="Roboto" panose="02000000000000000000" pitchFamily="2" charset="0"/>
              </a:rPr>
            </a:br>
            <a:r>
              <a:rPr lang="nl-NL" b="1" dirty="0">
                <a:effectLst/>
                <a:latin typeface="Roboto" panose="02000000000000000000" pitchFamily="2" charset="0"/>
              </a:rPr>
              <a:t>Liefhebben en dienen (2e video)</a:t>
            </a:r>
            <a:br>
              <a:rPr lang="nl-NL" b="1" dirty="0">
                <a:effectLst/>
                <a:latin typeface="Roboto" panose="02000000000000000000" pitchFamily="2" charset="0"/>
              </a:rPr>
            </a:b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28" name="Google Shape;128;g2bd96343ee2_0_10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2" name="Google Shape;26;g2c0bebbdf16_3_244">
            <a:extLst>
              <a:ext uri="{FF2B5EF4-FFF2-40B4-BE49-F238E27FC236}">
                <a16:creationId xmlns:a16="http://schemas.microsoft.com/office/drawing/2014/main" id="{7BF33E37-F1E7-D77A-3096-288DAC509F21}"/>
              </a:ext>
            </a:extLst>
          </p:cNvPr>
          <p:cNvPicPr preferRelativeResize="0"/>
          <p:nvPr userDrawn="1"/>
        </p:nvPicPr>
        <p:blipFill rotWithShape="1">
          <a:blip r:embed="rId2">
            <a:alphaModFix/>
          </a:blip>
          <a:srcRect/>
          <a:stretch/>
        </p:blipFill>
        <p:spPr>
          <a:xfrm>
            <a:off x="8078870" y="-7434"/>
            <a:ext cx="1080000" cy="1080000"/>
          </a:xfrm>
          <a:prstGeom prst="rect">
            <a:avLst/>
          </a:prstGeom>
          <a:noFill/>
          <a:ln>
            <a:noFill/>
          </a:ln>
        </p:spPr>
      </p:pic>
      <p:pic>
        <p:nvPicPr>
          <p:cNvPr id="3" name="Google Shape;133;g2bd96343ee2_0_118" title="Verdiepende video module 2 - Liefhebben en dienen (deel 2)">
            <a:hlinkClick r:id="rId3"/>
            <a:extLst>
              <a:ext uri="{FF2B5EF4-FFF2-40B4-BE49-F238E27FC236}">
                <a16:creationId xmlns:a16="http://schemas.microsoft.com/office/drawing/2014/main" id="{8B5703AE-6E32-9A46-44B6-93679830057F}"/>
              </a:ext>
            </a:extLst>
          </p:cNvPr>
          <p:cNvPicPr preferRelativeResize="0"/>
          <p:nvPr userDrawn="1"/>
        </p:nvPicPr>
        <p:blipFill rotWithShape="1">
          <a:blip r:embed="rId4">
            <a:alphaModFix/>
          </a:blip>
          <a:srcRect/>
          <a:stretch/>
        </p:blipFill>
        <p:spPr>
          <a:xfrm>
            <a:off x="408750" y="1503917"/>
            <a:ext cx="5966400" cy="3356100"/>
          </a:xfrm>
          <a:prstGeom prst="rect">
            <a:avLst/>
          </a:prstGeom>
          <a:noFill/>
          <a:ln>
            <a:noFill/>
          </a:ln>
        </p:spPr>
      </p:pic>
    </p:spTree>
    <p:extLst>
      <p:ext uri="{BB962C8B-B14F-4D97-AF65-F5344CB8AC3E}">
        <p14:creationId xmlns:p14="http://schemas.microsoft.com/office/powerpoint/2010/main" val="10807866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riëntatievideo module 3 - Community opbouwen">
  <p:cSld name="Oriëntatievideo module 3 - Community opbouwen">
    <p:spTree>
      <p:nvGrpSpPr>
        <p:cNvPr id="1" name="Shape 134"/>
        <p:cNvGrpSpPr/>
        <p:nvPr/>
      </p:nvGrpSpPr>
      <p:grpSpPr>
        <a:xfrm>
          <a:off x="0" y="0"/>
          <a:ext cx="0" cy="0"/>
          <a:chOff x="0" y="0"/>
          <a:chExt cx="0" cy="0"/>
        </a:xfrm>
      </p:grpSpPr>
      <p:sp>
        <p:nvSpPr>
          <p:cNvPr id="135" name="Google Shape;135;g2bd96343ee2_0_12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3</a:t>
            </a:r>
            <a:br>
              <a:rPr lang="nl-NL" dirty="0"/>
            </a:br>
            <a:r>
              <a:rPr lang="nl-NL" dirty="0"/>
              <a:t>Community opbouwen</a:t>
            </a:r>
          </a:p>
        </p:txBody>
      </p:sp>
      <p:sp>
        <p:nvSpPr>
          <p:cNvPr id="136" name="Google Shape;136;g2bd96343ee2_0_12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37" name="Google Shape;137;g2bd96343ee2_0_127" title="Oriëntatievideo module 3 - Community opbouw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4" name="Google Shape;32;g2c0bebbdf16_3_258">
            <a:extLst>
              <a:ext uri="{FF2B5EF4-FFF2-40B4-BE49-F238E27FC236}">
                <a16:creationId xmlns:a16="http://schemas.microsoft.com/office/drawing/2014/main" id="{EEFC21D0-A0FD-64AA-DEAE-2455760F1FEF}"/>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riëntatievideo modulVerdiepende video module 3 - Community opbouwen (deel 1)">
  <p:cSld name="Reisgids video module 3 - Community opbouwen (1e video)">
    <p:spTree>
      <p:nvGrpSpPr>
        <p:cNvPr id="1" name="Shape 138"/>
        <p:cNvGrpSpPr/>
        <p:nvPr/>
      </p:nvGrpSpPr>
      <p:grpSpPr>
        <a:xfrm>
          <a:off x="0" y="0"/>
          <a:ext cx="0" cy="0"/>
          <a:chOff x="0" y="0"/>
          <a:chExt cx="0" cy="0"/>
        </a:xfrm>
      </p:grpSpPr>
      <p:sp>
        <p:nvSpPr>
          <p:cNvPr id="139" name="Google Shape;139;g2bd96343ee2_0_136"/>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3</a:t>
            </a:r>
            <a:br>
              <a:rPr lang="nl-NL" dirty="0"/>
            </a:br>
            <a:r>
              <a:rPr lang="nl-NL" dirty="0"/>
              <a:t>Community opbouwen (1e video)</a:t>
            </a:r>
          </a:p>
        </p:txBody>
      </p:sp>
      <p:sp>
        <p:nvSpPr>
          <p:cNvPr id="140" name="Google Shape;140;g2bd96343ee2_0_13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41" name="Google Shape;141;g2bd96343ee2_0_136" title="Verdiepende video module 3 - Community opbouw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AB97F7EE-F575-2B51-D298-0E6F3B48B23D}"/>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diepende video module 3 - Community opbouwen (deel 2)">
  <p:cSld name="Reisgids video module 3 - Community opbouwen (2e video)">
    <p:spTree>
      <p:nvGrpSpPr>
        <p:cNvPr id="1" name="Shape 142"/>
        <p:cNvGrpSpPr/>
        <p:nvPr/>
      </p:nvGrpSpPr>
      <p:grpSpPr>
        <a:xfrm>
          <a:off x="0" y="0"/>
          <a:ext cx="0" cy="0"/>
          <a:chOff x="0" y="0"/>
          <a:chExt cx="0" cy="0"/>
        </a:xfrm>
      </p:grpSpPr>
      <p:sp>
        <p:nvSpPr>
          <p:cNvPr id="143" name="Google Shape;143;g2bd96343ee2_0_145"/>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3</a:t>
            </a:r>
            <a:br>
              <a:rPr lang="nl-NL" dirty="0"/>
            </a:br>
            <a:r>
              <a:rPr lang="nl-NL" dirty="0"/>
              <a:t>Community opbouwen (2e video)</a:t>
            </a:r>
            <a:endParaRPr dirty="0"/>
          </a:p>
        </p:txBody>
      </p:sp>
      <p:sp>
        <p:nvSpPr>
          <p:cNvPr id="144" name="Google Shape;144;g2bd96343ee2_0_145"/>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45" name="Google Shape;145;g2bd96343ee2_0_145" title="Verdiepende video module 3 - Community opbouwen (deel 2)">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231D16C9-728C-3AC7-911E-D7FD4AFF4D51}"/>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riëntatievideo module 4 - Geloofsleven ontdekken">
  <p:cSld name="TITLE_ONLY_1_1_1_1_1_1_1_1_1_1">
    <p:spTree>
      <p:nvGrpSpPr>
        <p:cNvPr id="1" name="Shape 146"/>
        <p:cNvGrpSpPr/>
        <p:nvPr/>
      </p:nvGrpSpPr>
      <p:grpSpPr>
        <a:xfrm>
          <a:off x="0" y="0"/>
          <a:ext cx="0" cy="0"/>
          <a:chOff x="0" y="0"/>
          <a:chExt cx="0" cy="0"/>
        </a:xfrm>
      </p:grpSpPr>
      <p:sp>
        <p:nvSpPr>
          <p:cNvPr id="147" name="Google Shape;147;g2bd96343ee2_0_154"/>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4</a:t>
            </a:r>
            <a:br>
              <a:rPr lang="nl-NL" dirty="0"/>
            </a:br>
            <a:r>
              <a:rPr lang="nl-NL" dirty="0"/>
              <a:t>Geloofsleven ontdekken</a:t>
            </a:r>
            <a:endParaRPr dirty="0"/>
          </a:p>
        </p:txBody>
      </p:sp>
      <p:sp>
        <p:nvSpPr>
          <p:cNvPr id="148" name="Google Shape;148;g2bd96343ee2_0_15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49" name="Google Shape;149;g2bd96343ee2_0_154" title="Oriëntatievideo module 4 - Geloofsleven ontdekk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36692AC2-8EA2-DEE7-AF1E-F8AC9CE3B6BF}"/>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Verdiepende video module 4 - Geloofsleven ontdekken">
  <p:cSld name="Reisgids video module 4 - Geloofsleven ontdekken">
    <p:spTree>
      <p:nvGrpSpPr>
        <p:cNvPr id="1" name="Shape 150"/>
        <p:cNvGrpSpPr/>
        <p:nvPr/>
      </p:nvGrpSpPr>
      <p:grpSpPr>
        <a:xfrm>
          <a:off x="0" y="0"/>
          <a:ext cx="0" cy="0"/>
          <a:chOff x="0" y="0"/>
          <a:chExt cx="0" cy="0"/>
        </a:xfrm>
      </p:grpSpPr>
      <p:sp>
        <p:nvSpPr>
          <p:cNvPr id="151" name="Google Shape;151;g2bd96343ee2_0_163"/>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4</a:t>
            </a:r>
            <a:br>
              <a:rPr lang="nl-NL" dirty="0"/>
            </a:br>
            <a:r>
              <a:rPr lang="nl-NL" dirty="0"/>
              <a:t>Geloofsleven ontdekken</a:t>
            </a:r>
            <a:endParaRPr dirty="0"/>
          </a:p>
        </p:txBody>
      </p:sp>
      <p:sp>
        <p:nvSpPr>
          <p:cNvPr id="152" name="Google Shape;152;g2bd96343ee2_0_16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53" name="Google Shape;153;g2bd96343ee2_0_163" title="Verdiepende video module 4 - Geloofsleven ontdekk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BDD01C09-003C-9338-77D6-FDE7AEBEB7CE}"/>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riëntatievideo module 5 - Kerk-zijn vormgeven">
  <p:cSld name="Oriëntatievideo module 5 - Kerk-zijn vormgeven">
    <p:spTree>
      <p:nvGrpSpPr>
        <p:cNvPr id="1" name="Shape 154"/>
        <p:cNvGrpSpPr/>
        <p:nvPr/>
      </p:nvGrpSpPr>
      <p:grpSpPr>
        <a:xfrm>
          <a:off x="0" y="0"/>
          <a:ext cx="0" cy="0"/>
          <a:chOff x="0" y="0"/>
          <a:chExt cx="0" cy="0"/>
        </a:xfrm>
      </p:grpSpPr>
      <p:sp>
        <p:nvSpPr>
          <p:cNvPr id="155" name="Google Shape;155;g2bd96343ee2_0_172"/>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5</a:t>
            </a:r>
            <a:br>
              <a:rPr lang="nl-NL" dirty="0"/>
            </a:br>
            <a:r>
              <a:rPr lang="nl-NL" dirty="0"/>
              <a:t>Kerk-zijn vormgeven</a:t>
            </a:r>
            <a:endParaRPr dirty="0"/>
          </a:p>
        </p:txBody>
      </p:sp>
      <p:sp>
        <p:nvSpPr>
          <p:cNvPr id="156" name="Google Shape;156;g2bd96343ee2_0_17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57" name="Google Shape;157;g2bd96343ee2_0_172" title="Oriëntatievideo module 5 - Kerk-zijn vormgev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138258D3-15A6-F8D2-994C-E498B709EBDB}"/>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diepende video module 5 - Kerk-zijn vormgeven">
  <p:cSld name="Reisgids video module 5 - Kerk-zijn vormgeven">
    <p:spTree>
      <p:nvGrpSpPr>
        <p:cNvPr id="1" name="Shape 158"/>
        <p:cNvGrpSpPr/>
        <p:nvPr/>
      </p:nvGrpSpPr>
      <p:grpSpPr>
        <a:xfrm>
          <a:off x="0" y="0"/>
          <a:ext cx="0" cy="0"/>
          <a:chOff x="0" y="0"/>
          <a:chExt cx="0" cy="0"/>
        </a:xfrm>
      </p:grpSpPr>
      <p:sp>
        <p:nvSpPr>
          <p:cNvPr id="159" name="Google Shape;159;g2bd96343ee2_0_1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5</a:t>
            </a:r>
            <a:br>
              <a:rPr lang="nl-NL" dirty="0"/>
            </a:br>
            <a:r>
              <a:rPr lang="nl-NL" dirty="0"/>
              <a:t>Kerk-zijn vormgeven</a:t>
            </a:r>
            <a:endParaRPr dirty="0"/>
          </a:p>
        </p:txBody>
      </p:sp>
      <p:sp>
        <p:nvSpPr>
          <p:cNvPr id="160" name="Google Shape;160;g2bd96343ee2_0_1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61" name="Google Shape;161;g2bd96343ee2_0_181" title="Verdiepende video module 5 - Kerk-zijn vormgev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E1B772A2-6DBE-75DE-4B4D-E55C1ED03BCF}"/>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riëntatievideo module 6 - Doorgaan en delen">
  <p:cSld name="Oriëntatievideo module 6 - Doorgaan en delen">
    <p:spTree>
      <p:nvGrpSpPr>
        <p:cNvPr id="1" name="Shape 162"/>
        <p:cNvGrpSpPr/>
        <p:nvPr/>
      </p:nvGrpSpPr>
      <p:grpSpPr>
        <a:xfrm>
          <a:off x="0" y="0"/>
          <a:ext cx="0" cy="0"/>
          <a:chOff x="0" y="0"/>
          <a:chExt cx="0" cy="0"/>
        </a:xfrm>
      </p:grpSpPr>
      <p:sp>
        <p:nvSpPr>
          <p:cNvPr id="163" name="Google Shape;163;g2bd96343ee2_0_190"/>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6</a:t>
            </a:r>
            <a:br>
              <a:rPr lang="nl-NL" dirty="0"/>
            </a:br>
            <a:r>
              <a:rPr lang="nl-NL" dirty="0"/>
              <a:t>Doorgaan en delen</a:t>
            </a:r>
            <a:endParaRPr dirty="0"/>
          </a:p>
        </p:txBody>
      </p:sp>
      <p:sp>
        <p:nvSpPr>
          <p:cNvPr id="164" name="Google Shape;164;g2bd96343ee2_0_19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65" name="Google Shape;165;g2bd96343ee2_0_190" title="Oriëntatievideo module 6 - Doorgaan en del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BB6380FD-3CF7-E166-42A8-C4B0E9F4D492}"/>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6F318F"/>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2" name="Google Shape;26;g2c0bebbdf16_3_244">
            <a:extLst>
              <a:ext uri="{FF2B5EF4-FFF2-40B4-BE49-F238E27FC236}">
                <a16:creationId xmlns:a16="http://schemas.microsoft.com/office/drawing/2014/main" id="{352AC3D9-3B35-2014-097E-0013E362E704}"/>
              </a:ext>
            </a:extLst>
          </p:cNvPr>
          <p:cNvPicPr preferRelativeResize="0"/>
          <p:nvPr userDrawn="1"/>
        </p:nvPicPr>
        <p:blipFill rotWithShape="1">
          <a:blip r:embed="rId2">
            <a:alphaModFix/>
          </a:blip>
          <a:srcRect/>
          <a:stretch/>
        </p:blipFill>
        <p:spPr>
          <a:xfrm>
            <a:off x="8078870" y="-7434"/>
            <a:ext cx="1080000" cy="1080000"/>
          </a:xfrm>
          <a:prstGeom prst="rect">
            <a:avLst/>
          </a:prstGeom>
          <a:noFill/>
          <a:ln>
            <a:noFill/>
          </a:ln>
        </p:spPr>
      </p:pic>
    </p:spTree>
    <p:extLst>
      <p:ext uri="{BB962C8B-B14F-4D97-AF65-F5344CB8AC3E}">
        <p14:creationId xmlns:p14="http://schemas.microsoft.com/office/powerpoint/2010/main" val="23551232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Verdiepende video module 6 - Doorgaan en delen (deel 1)">
  <p:cSld name="Reisgids video module 6 - Doorgaan en delen (1e video)">
    <p:spTree>
      <p:nvGrpSpPr>
        <p:cNvPr id="1" name="Shape 166"/>
        <p:cNvGrpSpPr/>
        <p:nvPr/>
      </p:nvGrpSpPr>
      <p:grpSpPr>
        <a:xfrm>
          <a:off x="0" y="0"/>
          <a:ext cx="0" cy="0"/>
          <a:chOff x="0" y="0"/>
          <a:chExt cx="0" cy="0"/>
        </a:xfrm>
      </p:grpSpPr>
      <p:sp>
        <p:nvSpPr>
          <p:cNvPr id="167" name="Google Shape;167;g2bd96343ee2_0_19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(1e video)</a:t>
            </a:r>
            <a:endParaRPr dirty="0"/>
          </a:p>
        </p:txBody>
      </p:sp>
      <p:sp>
        <p:nvSpPr>
          <p:cNvPr id="168" name="Google Shape;168;g2bd96343ee2_0_19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69" name="Google Shape;169;g2bd96343ee2_0_199" title="Verdiepende video module 6 - Doorgaan en del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6FACB9F3-CE8F-708F-18F0-2FC496E30636}"/>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Verdiepende video module 6 - Doorgaan en delen (deel 2)">
  <p:cSld name="Reisgids video module 6 - Doorgaan en delen (2e video)">
    <p:spTree>
      <p:nvGrpSpPr>
        <p:cNvPr id="1" name="Shape 170"/>
        <p:cNvGrpSpPr/>
        <p:nvPr/>
      </p:nvGrpSpPr>
      <p:grpSpPr>
        <a:xfrm>
          <a:off x="0" y="0"/>
          <a:ext cx="0" cy="0"/>
          <a:chOff x="0" y="0"/>
          <a:chExt cx="0" cy="0"/>
        </a:xfrm>
      </p:grpSpPr>
      <p:sp>
        <p:nvSpPr>
          <p:cNvPr id="171" name="Google Shape;171;g2bd96343ee2_0_208"/>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(2e video)</a:t>
            </a:r>
            <a:endParaRPr dirty="0"/>
          </a:p>
        </p:txBody>
      </p:sp>
      <p:sp>
        <p:nvSpPr>
          <p:cNvPr id="172" name="Google Shape;172;g2bd96343ee2_0_208"/>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73" name="Google Shape;173;g2bd96343ee2_0_208" title="Verdiepende video module 6 - Doorgaan en delen (deel 2)">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BB8AFB7B-D6BD-8DA1-0019-EF80B3C4238A}"/>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cSld name="Reisgids video module 6 - Doorgaan en delen (3e video)">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(3e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177" name="Google Shape;177;g2bd96343ee2_0_217" title="Verdiepende video module 6 - Doorgaan en delen (deel 3)">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Oriëntatievideo module 11 - Sterke samenwerking">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11</a:t>
            </a:r>
            <a:br>
              <a:rPr lang="nl-NL" dirty="0"/>
            </a:br>
            <a:r>
              <a:rPr lang="nl-NL" dirty="0"/>
              <a:t>Sterke samenwerking</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4" name="Onlinemedia 3">
            <a:hlinkClick r:id="" action="ppaction://media"/>
            <a:extLst>
              <a:ext uri="{FF2B5EF4-FFF2-40B4-BE49-F238E27FC236}">
                <a16:creationId xmlns:a16="http://schemas.microsoft.com/office/drawing/2014/main" id="{644C9F6E-D98B-5F92-B6BB-A9C0F7D16B07}"/>
              </a:ext>
            </a:extLst>
          </p:cNvPr>
          <p:cNvPicPr>
            <a:picLocks noRot="1" noChangeAspect="1"/>
          </p:cNvPicPr>
          <p:nvPr userDrawn="1">
            <a:videoFile r:link="rId1"/>
          </p:nvPr>
        </p:nvPicPr>
        <p:blipFill>
          <a:blip r:embed="rId3"/>
          <a:stretch>
            <a:fillRect/>
          </a:stretch>
        </p:blipFill>
        <p:spPr>
          <a:xfrm>
            <a:off x="408750" y="1489001"/>
            <a:ext cx="5966400" cy="3371016"/>
          </a:xfrm>
          <a:prstGeom prst="rect">
            <a:avLst/>
          </a:prstGeom>
        </p:spPr>
      </p:pic>
      <p:pic>
        <p:nvPicPr>
          <p:cNvPr id="6" name="Google Shape;32;g2c0bebbdf16_3_258">
            <a:extLst>
              <a:ext uri="{FF2B5EF4-FFF2-40B4-BE49-F238E27FC236}">
                <a16:creationId xmlns:a16="http://schemas.microsoft.com/office/drawing/2014/main" id="{0FB58341-78F5-86F4-781C-B7826B799232}"/>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spTree>
    <p:extLst>
      <p:ext uri="{BB962C8B-B14F-4D97-AF65-F5344CB8AC3E}">
        <p14:creationId xmlns:p14="http://schemas.microsoft.com/office/powerpoint/2010/main" val="113011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Reisgids video module 11 - Sterke samenwerking">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11</a:t>
            </a:r>
            <a:br>
              <a:rPr lang="nl-NL" dirty="0"/>
            </a:br>
            <a:r>
              <a:rPr lang="nl-NL" dirty="0"/>
              <a:t>Sterkte samenwerking</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3" name="Onlinemedia 2">
            <a:hlinkClick r:id="" action="ppaction://media"/>
            <a:extLst>
              <a:ext uri="{FF2B5EF4-FFF2-40B4-BE49-F238E27FC236}">
                <a16:creationId xmlns:a16="http://schemas.microsoft.com/office/drawing/2014/main" id="{C7385442-9A4E-B66F-C469-7CF0CF6A4E5F}"/>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spTree>
    <p:extLst>
      <p:ext uri="{BB962C8B-B14F-4D97-AF65-F5344CB8AC3E}">
        <p14:creationId xmlns:p14="http://schemas.microsoft.com/office/powerpoint/2010/main" val="396126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(2e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5" name="Onlinemedia 4">
            <a:hlinkClick r:id="" action="ppaction://media"/>
            <a:extLst>
              <a:ext uri="{FF2B5EF4-FFF2-40B4-BE49-F238E27FC236}">
                <a16:creationId xmlns:a16="http://schemas.microsoft.com/office/drawing/2014/main" id="{0F7C70BC-D5CD-10D4-67FE-8AA96E0A2F6D}"/>
              </a:ext>
            </a:extLst>
          </p:cNvPr>
          <p:cNvPicPr>
            <a:picLocks noRot="1" noChangeAspect="1"/>
          </p:cNvPicPr>
          <p:nvPr userDrawn="1">
            <a:videoFile r:link="rId1"/>
          </p:nvPr>
        </p:nvPicPr>
        <p:blipFill>
          <a:blip r:embed="rId3"/>
          <a:stretch>
            <a:fillRect/>
          </a:stretch>
        </p:blipFill>
        <p:spPr>
          <a:xfrm>
            <a:off x="408750" y="1489000"/>
            <a:ext cx="5966400" cy="3371016"/>
          </a:xfrm>
          <a:prstGeom prst="rect">
            <a:avLst/>
          </a:prstGeom>
        </p:spPr>
      </p:pic>
      <p:pic>
        <p:nvPicPr>
          <p:cNvPr id="6" name="Google Shape;32;g2c0bebbdf16_3_258">
            <a:extLst>
              <a:ext uri="{FF2B5EF4-FFF2-40B4-BE49-F238E27FC236}">
                <a16:creationId xmlns:a16="http://schemas.microsoft.com/office/drawing/2014/main" id="{A7CC0448-5F31-B6CE-4308-BAB6DE8AA9A6}"/>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spTree>
    <p:extLst>
      <p:ext uri="{BB962C8B-B14F-4D97-AF65-F5344CB8AC3E}">
        <p14:creationId xmlns:p14="http://schemas.microsoft.com/office/powerpoint/2010/main" val="380414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(1e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4" name="Onlinemedia 3">
            <a:hlinkClick r:id="" action="ppaction://media"/>
            <a:extLst>
              <a:ext uri="{FF2B5EF4-FFF2-40B4-BE49-F238E27FC236}">
                <a16:creationId xmlns:a16="http://schemas.microsoft.com/office/drawing/2014/main" id="{56F88EF0-FAC7-E933-E78F-0AFCCE0137D3}"/>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spTree>
    <p:extLst>
      <p:ext uri="{BB962C8B-B14F-4D97-AF65-F5344CB8AC3E}">
        <p14:creationId xmlns:p14="http://schemas.microsoft.com/office/powerpoint/2010/main" val="260551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(2e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3" name="Onlinemedia 2">
            <a:hlinkClick r:id="" action="ppaction://media"/>
            <a:extLst>
              <a:ext uri="{FF2B5EF4-FFF2-40B4-BE49-F238E27FC236}">
                <a16:creationId xmlns:a16="http://schemas.microsoft.com/office/drawing/2014/main" id="{30298D0F-CFA7-4361-1F97-555831285988}"/>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spTree>
    <p:extLst>
      <p:ext uri="{BB962C8B-B14F-4D97-AF65-F5344CB8AC3E}">
        <p14:creationId xmlns:p14="http://schemas.microsoft.com/office/powerpoint/2010/main" val="232506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dirty="0">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72685B"/>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3" name="Google Shape;40;g2c0bebbdf16_3_274">
            <a:extLst>
              <a:ext uri="{FF2B5EF4-FFF2-40B4-BE49-F238E27FC236}">
                <a16:creationId xmlns:a16="http://schemas.microsoft.com/office/drawing/2014/main" id="{4CBC72B0-81D8-B2A1-C9AD-0609FAFCA8CE}"/>
              </a:ext>
            </a:extLst>
          </p:cNvPr>
          <p:cNvPicPr preferRelativeResize="0"/>
          <p:nvPr userDrawn="1"/>
        </p:nvPicPr>
        <p:blipFill rotWithShape="1">
          <a:blip r:embed="rId2">
            <a:alphaModFix/>
          </a:blip>
          <a:srcRect/>
          <a:stretch/>
        </p:blipFill>
        <p:spPr>
          <a:xfrm>
            <a:off x="8077961" y="-7428"/>
            <a:ext cx="1080000" cy="1080000"/>
          </a:xfrm>
          <a:prstGeom prst="rect">
            <a:avLst/>
          </a:prstGeom>
          <a:noFill/>
          <a:ln>
            <a:noFill/>
          </a:ln>
        </p:spPr>
      </p:pic>
    </p:spTree>
    <p:extLst>
      <p:ext uri="{BB962C8B-B14F-4D97-AF65-F5344CB8AC3E}">
        <p14:creationId xmlns:p14="http://schemas.microsoft.com/office/powerpoint/2010/main" val="657157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1">
  <p:cSld name="TITLE_2">
    <p:bg>
      <p:bgPr>
        <a:noFill/>
        <a:effectLst/>
      </p:bgPr>
    </p:bg>
    <p:spTree>
      <p:nvGrpSpPr>
        <p:cNvPr id="1" name="Shape 41"/>
        <p:cNvGrpSpPr/>
        <p:nvPr/>
      </p:nvGrpSpPr>
      <p:grpSpPr>
        <a:xfrm>
          <a:off x="0" y="0"/>
          <a:ext cx="0" cy="0"/>
          <a:chOff x="0" y="0"/>
          <a:chExt cx="0" cy="0"/>
        </a:xfrm>
      </p:grpSpPr>
      <p:sp>
        <p:nvSpPr>
          <p:cNvPr id="42" name="Google Shape;42;g2c06013e0e0_2_122"/>
          <p:cNvSpPr txBox="1">
            <a:spLocks noGrp="1"/>
          </p:cNvSpPr>
          <p:nvPr>
            <p:ph type="ctrTitle"/>
          </p:nvPr>
        </p:nvSpPr>
        <p:spPr>
          <a:xfrm>
            <a:off x="311700" y="1863906"/>
            <a:ext cx="8520600" cy="890937"/>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4400"/>
              <a:buNone/>
              <a:defRPr sz="4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dirty="0"/>
          </a:p>
        </p:txBody>
      </p:sp>
      <p:sp>
        <p:nvSpPr>
          <p:cNvPr id="43" name="Google Shape;43;g2c06013e0e0_2_12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E88D24"/>
              </a:buClr>
              <a:buSzPts val="2200"/>
              <a:buNone/>
              <a:defRPr sz="2200" b="1">
                <a:solidFill>
                  <a:srgbClr val="E88D24"/>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4" name="Google Shape;44;g2c06013e0e0_2_12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7"/>
          <p:cNvSpPr txBox="1">
            <a:spLocks noGrp="1"/>
          </p:cNvSpPr>
          <p:nvPr>
            <p:ph type="title"/>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2" name="Google Shape;62;p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5"/>
        <p:cNvGrpSpPr/>
        <p:nvPr/>
      </p:nvGrpSpPr>
      <p:grpSpPr>
        <a:xfrm>
          <a:off x="0" y="0"/>
          <a:ext cx="0" cy="0"/>
          <a:chOff x="0" y="0"/>
          <a:chExt cx="0" cy="0"/>
        </a:xfrm>
      </p:grpSpPr>
      <p:sp>
        <p:nvSpPr>
          <p:cNvPr id="56" name="Google Shape;56;p6"/>
          <p:cNvSpPr txBox="1">
            <a:spLocks noGrp="1"/>
          </p:cNvSpPr>
          <p:nvPr>
            <p:ph type="title"/>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7" name="Google Shape;57;p6"/>
          <p:cNvSpPr txBox="1">
            <a:spLocks noGrp="1"/>
          </p:cNvSpPr>
          <p:nvPr>
            <p:ph type="body" idx="1"/>
          </p:nvPr>
        </p:nvSpPr>
        <p:spPr>
          <a:xfrm>
            <a:off x="408750" y="1049403"/>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dirty="0"/>
          </a:p>
        </p:txBody>
      </p:sp>
      <p:sp>
        <p:nvSpPr>
          <p:cNvPr id="58" name="Google Shape;58;p6"/>
          <p:cNvSpPr txBox="1">
            <a:spLocks noGrp="1"/>
          </p:cNvSpPr>
          <p:nvPr>
            <p:ph type="body" idx="2"/>
          </p:nvPr>
        </p:nvSpPr>
        <p:spPr>
          <a:xfrm>
            <a:off x="4832401" y="1049403"/>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dirty="0"/>
          </a:p>
        </p:txBody>
      </p:sp>
      <p:sp>
        <p:nvSpPr>
          <p:cNvPr id="59" name="Google Shape;59;p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2"/>
        <p:cNvGrpSpPr/>
        <p:nvPr/>
      </p:nvGrpSpPr>
      <p:grpSpPr>
        <a:xfrm>
          <a:off x="0" y="0"/>
          <a:ext cx="0" cy="0"/>
          <a:chOff x="0" y="0"/>
          <a:chExt cx="0" cy="0"/>
        </a:xfrm>
      </p:grpSpPr>
      <p:sp>
        <p:nvSpPr>
          <p:cNvPr id="73" name="Google Shape;73;p1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74" name="Google Shape;74;p1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3"/>
        <p:cNvGrpSpPr/>
        <p:nvPr/>
      </p:nvGrpSpPr>
      <p:grpSpPr>
        <a:xfrm>
          <a:off x="0" y="0"/>
          <a:ext cx="0" cy="0"/>
          <a:chOff x="0" y="0"/>
          <a:chExt cx="0" cy="0"/>
        </a:xfrm>
      </p:grpSpPr>
      <p:sp>
        <p:nvSpPr>
          <p:cNvPr id="64" name="Google Shape;64;p9"/>
          <p:cNvSpPr txBox="1">
            <a:spLocks noGrp="1"/>
          </p:cNvSpPr>
          <p:nvPr>
            <p:ph type="title"/>
          </p:nvPr>
        </p:nvSpPr>
        <p:spPr>
          <a:xfrm>
            <a:off x="490251"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b="1"/>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5" name="Google Shape;65;p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311700" y="219462"/>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D03631"/>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7" name="Google Shape;7;p2"/>
          <p:cNvSpPr txBox="1">
            <a:spLocks noGrp="1"/>
          </p:cNvSpPr>
          <p:nvPr>
            <p:ph type="body" idx="1"/>
          </p:nvPr>
        </p:nvSpPr>
        <p:spPr>
          <a:xfrm>
            <a:off x="304800" y="971615"/>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sp>
        <p:nvSpPr>
          <p:cNvPr id="8" name="Google Shape;8;p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‹nr.›</a:t>
            </a:fld>
            <a:endParaRPr dirty="0"/>
          </a:p>
        </p:txBody>
      </p:sp>
      <p:pic>
        <p:nvPicPr>
          <p:cNvPr id="9" name="Google Shape;9;p2" descr="Afbeelding met transport, verven, kunst&#10;&#10;Automatisch gegenereerde beschrijving"/>
          <p:cNvPicPr preferRelativeResize="0"/>
          <p:nvPr/>
        </p:nvPicPr>
        <p:blipFill rotWithShape="1">
          <a:blip r:embed="rId39">
            <a:alphaModFix/>
          </a:blip>
          <a:srcRect/>
          <a:stretch/>
        </p:blipFill>
        <p:spPr>
          <a:xfrm>
            <a:off x="8153486" y="2"/>
            <a:ext cx="1007999" cy="97161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9" r:id="rId1"/>
    <p:sldLayoutId id="2147483691" r:id="rId2"/>
    <p:sldLayoutId id="2147483692" r:id="rId3"/>
    <p:sldLayoutId id="2147483693" r:id="rId4"/>
    <p:sldLayoutId id="2147483654" r:id="rId5"/>
    <p:sldLayoutId id="2147483659" r:id="rId6"/>
    <p:sldLayoutId id="2147483658" r:id="rId7"/>
    <p:sldLayoutId id="2147483662" r:id="rId8"/>
    <p:sldLayoutId id="2147483660" r:id="rId9"/>
    <p:sldLayoutId id="2147483657" r:id="rId10"/>
    <p:sldLayoutId id="2147483694" r:id="rId11"/>
    <p:sldLayoutId id="2147483665" r:id="rId12"/>
    <p:sldLayoutId id="2147483666" r:id="rId13"/>
    <p:sldLayoutId id="2147483667" r:id="rId14"/>
    <p:sldLayoutId id="2147483668" r:id="rId15"/>
    <p:sldLayoutId id="2147483669" r:id="rId16"/>
    <p:sldLayoutId id="2147483670" r:id="rId17"/>
    <p:sldLayoutId id="2147483671" r:id="rId18"/>
    <p:sldLayoutId id="2147483672" r:id="rId19"/>
    <p:sldLayoutId id="2147483695" r:id="rId20"/>
    <p:sldLayoutId id="2147483696" r:id="rId21"/>
    <p:sldLayoutId id="2147483678" r:id="rId22"/>
    <p:sldLayoutId id="2147483679" r:id="rId23"/>
    <p:sldLayoutId id="2147483680" r:id="rId24"/>
    <p:sldLayoutId id="2147483681" r:id="rId25"/>
    <p:sldLayoutId id="2147483682" r:id="rId26"/>
    <p:sldLayoutId id="2147483683" r:id="rId27"/>
    <p:sldLayoutId id="2147483684" r:id="rId28"/>
    <p:sldLayoutId id="2147483685" r:id="rId29"/>
    <p:sldLayoutId id="2147483686" r:id="rId30"/>
    <p:sldLayoutId id="2147483687" r:id="rId31"/>
    <p:sldLayoutId id="2147483688" r:id="rId32"/>
    <p:sldLayoutId id="2147483699" r:id="rId33"/>
    <p:sldLayoutId id="2147483697" r:id="rId34"/>
    <p:sldLayoutId id="2147483702" r:id="rId35"/>
    <p:sldLayoutId id="2147483700" r:id="rId36"/>
    <p:sldLayoutId id="2147483701" r:id="rId3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www.veiligekerk.nl/"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2.xml"/><Relationship Id="rId1" Type="http://schemas.openxmlformats.org/officeDocument/2006/relationships/video" Target="https://www.youtube.com/embed/y9yDgarRoRM?feature=oembed" TargetMode="External"/><Relationship Id="rId5" Type="http://schemas.openxmlformats.org/officeDocument/2006/relationships/image" Target="../media/image34.png"/><Relationship Id="rId4" Type="http://schemas.openxmlformats.org/officeDocument/2006/relationships/hyperlink" Target="https://youtu.be/XjyrTljaN3Q"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4.xml"/><Relationship Id="rId1" Type="http://schemas.openxmlformats.org/officeDocument/2006/relationships/video" Target="https://www.youtube.com/embed/d2Q0mQc1yaA?feature=oembed" TargetMode="External"/><Relationship Id="rId5" Type="http://schemas.openxmlformats.org/officeDocument/2006/relationships/image" Target="../media/image37.png"/><Relationship Id="rId4" Type="http://schemas.openxmlformats.org/officeDocument/2006/relationships/hyperlink" Target="https://youtu.be/d2Q0mQc1yaA"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4.xml"/><Relationship Id="rId1" Type="http://schemas.openxmlformats.org/officeDocument/2006/relationships/video" Target="https://www.youtube.com/embed/AHUQ_L1um-s?feature=oembed" TargetMode="External"/><Relationship Id="rId5" Type="http://schemas.openxmlformats.org/officeDocument/2006/relationships/image" Target="../media/image37.png"/><Relationship Id="rId4" Type="http://schemas.openxmlformats.org/officeDocument/2006/relationships/hyperlink" Target="https://youtu.be/AHUQ_L1um-s"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B35BF-4D3A-DD9D-5209-D09FD9CA0A37}"/>
              </a:ext>
            </a:extLst>
          </p:cNvPr>
          <p:cNvSpPr>
            <a:spLocks noGrp="1"/>
          </p:cNvSpPr>
          <p:nvPr>
            <p:ph type="ctrTitle"/>
          </p:nvPr>
        </p:nvSpPr>
        <p:spPr/>
        <p:txBody>
          <a:bodyPr anchor="t"/>
          <a:lstStyle/>
          <a:p>
            <a:pPr algn="l"/>
            <a:r>
              <a:rPr lang="nl-NL" dirty="0"/>
              <a:t>Community</a:t>
            </a:r>
            <a:br>
              <a:rPr lang="nl-NL" dirty="0"/>
            </a:br>
            <a:r>
              <a:rPr lang="nl-NL" dirty="0"/>
              <a:t>opbouwen</a:t>
            </a:r>
          </a:p>
        </p:txBody>
      </p:sp>
      <p:sp>
        <p:nvSpPr>
          <p:cNvPr id="3" name="Ondertitel 2">
            <a:extLst>
              <a:ext uri="{FF2B5EF4-FFF2-40B4-BE49-F238E27FC236}">
                <a16:creationId xmlns:a16="http://schemas.microsoft.com/office/drawing/2014/main" id="{494D6179-4BAB-4333-9BE6-DCE7F9489192}"/>
              </a:ext>
            </a:extLst>
          </p:cNvPr>
          <p:cNvSpPr>
            <a:spLocks noGrp="1"/>
          </p:cNvSpPr>
          <p:nvPr>
            <p:ph type="subTitle" idx="1"/>
          </p:nvPr>
        </p:nvSpPr>
        <p:spPr>
          <a:xfrm>
            <a:off x="90890" y="2642870"/>
            <a:ext cx="3221653" cy="792600"/>
          </a:xfrm>
        </p:spPr>
        <p:txBody>
          <a:bodyPr/>
          <a:lstStyle/>
          <a:p>
            <a:pPr algn="l" rtl="0">
              <a:spcBef>
                <a:spcPts val="0"/>
              </a:spcBef>
              <a:spcAft>
                <a:spcPts val="0"/>
              </a:spcAft>
            </a:pPr>
            <a:r>
              <a:rPr lang="nl-NL" sz="1800" i="0" u="none" strike="noStrike" dirty="0">
                <a:solidFill>
                  <a:srgbClr val="000000"/>
                </a:solidFill>
                <a:effectLst/>
                <a:latin typeface="Arial" panose="020B0604020202020204" pitchFamily="34" charset="0"/>
              </a:rPr>
              <a:t>Welkom bij het</a:t>
            </a:r>
          </a:p>
          <a:p>
            <a:pPr algn="l" rtl="0">
              <a:spcBef>
                <a:spcPts val="0"/>
              </a:spcBef>
              <a:spcAft>
                <a:spcPts val="0"/>
              </a:spcAft>
            </a:pPr>
            <a:r>
              <a:rPr lang="nl-NL" sz="1800" i="0" u="none" strike="noStrike" dirty="0">
                <a:solidFill>
                  <a:srgbClr val="000000"/>
                </a:solidFill>
                <a:effectLst/>
                <a:latin typeface="Arial" panose="020B0604020202020204" pitchFamily="34" charset="0"/>
              </a:rPr>
              <a:t>basisprogramma</a:t>
            </a:r>
          </a:p>
          <a:p>
            <a:pPr algn="l" rtl="0">
              <a:spcBef>
                <a:spcPts val="0"/>
              </a:spcBef>
              <a:spcAft>
                <a:spcPts val="0"/>
              </a:spcAft>
            </a:pPr>
            <a:r>
              <a:rPr lang="nl-NL" sz="1800" dirty="0">
                <a:solidFill>
                  <a:srgbClr val="000000"/>
                </a:solidFill>
                <a:latin typeface="Arial" panose="020B0604020202020204" pitchFamily="34" charset="0"/>
              </a:rPr>
              <a:t>Community opbouwen</a:t>
            </a:r>
            <a:endParaRPr lang="nl-NL" dirty="0">
              <a:effectLst/>
            </a:endParaRPr>
          </a:p>
          <a:p>
            <a:pPr algn="l"/>
            <a:br>
              <a:rPr lang="nl-NL" dirty="0"/>
            </a:br>
            <a:endParaRPr lang="nl-NL" dirty="0"/>
          </a:p>
        </p:txBody>
      </p:sp>
    </p:spTree>
    <p:extLst>
      <p:ext uri="{BB962C8B-B14F-4D97-AF65-F5344CB8AC3E}">
        <p14:creationId xmlns:p14="http://schemas.microsoft.com/office/powerpoint/2010/main" val="4274551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D294D9-3948-2293-E1F7-AA6E13A047A1}"/>
              </a:ext>
            </a:extLst>
          </p:cNvPr>
          <p:cNvSpPr>
            <a:spLocks noGrp="1"/>
          </p:cNvSpPr>
          <p:nvPr>
            <p:ph type="title"/>
          </p:nvPr>
        </p:nvSpPr>
        <p:spPr/>
        <p:txBody>
          <a:bodyPr/>
          <a:lstStyle/>
          <a:p>
            <a:r>
              <a:rPr lang="nl-NL" dirty="0"/>
              <a:t>Reisgids 1:</a:t>
            </a:r>
            <a:br>
              <a:rPr lang="nl-NL" dirty="0"/>
            </a:br>
            <a:r>
              <a:rPr lang="nl-NL" dirty="0"/>
              <a:t>Vrede en verbinding in onze kerngroep</a:t>
            </a:r>
          </a:p>
        </p:txBody>
      </p:sp>
      <p:sp>
        <p:nvSpPr>
          <p:cNvPr id="3" name="Tijdelijke aanduiding voor tekst 2">
            <a:extLst>
              <a:ext uri="{FF2B5EF4-FFF2-40B4-BE49-F238E27FC236}">
                <a16:creationId xmlns:a16="http://schemas.microsoft.com/office/drawing/2014/main" id="{D02B3BF4-3829-67F9-7294-65C420B11054}"/>
              </a:ext>
            </a:extLst>
          </p:cNvPr>
          <p:cNvSpPr>
            <a:spLocks noGrp="1"/>
          </p:cNvSpPr>
          <p:nvPr>
            <p:ph type="body" idx="1"/>
          </p:nvPr>
        </p:nvSpPr>
        <p:spPr/>
        <p:txBody>
          <a:bodyPr/>
          <a:lstStyle/>
          <a:p>
            <a:pPr marL="457200"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482600" indent="-342900" rtl="0" fontAlgn="base">
              <a:spcBef>
                <a:spcPts val="0"/>
              </a:spcBef>
              <a:spcAft>
                <a:spcPts val="0"/>
              </a:spcAft>
              <a:buFont typeface="+mj-lt"/>
              <a:buAutoNum type="alphaUcPeriod"/>
            </a:pPr>
            <a:r>
              <a:rPr lang="nl-NL" b="0" i="0" u="none" strike="noStrike" dirty="0">
                <a:solidFill>
                  <a:srgbClr val="000000"/>
                </a:solidFill>
                <a:effectLst/>
                <a:latin typeface="Calibri" panose="020F0502020204030204" pitchFamily="34" charset="0"/>
                <a:cs typeface="Calibri" panose="020F0502020204030204" pitchFamily="34" charset="0"/>
              </a:rPr>
              <a:t>Wat vinden we - denkend aan onze eigen kerngroep - van deze uitspraak, die in de video wordt gedaan:</a:t>
            </a:r>
          </a:p>
          <a:p>
            <a:pPr marL="825500" indent="-228600" rtl="0">
              <a:spcBef>
                <a:spcPts val="0"/>
              </a:spcBef>
              <a:spcAft>
                <a:spcPts val="0"/>
              </a:spcAft>
              <a:buFont typeface="+mj-lt"/>
              <a:buAutoNum type="alphaUcPeriod"/>
            </a:pPr>
            <a:endParaRPr lang="nl-NL" sz="1200" b="0" i="1" u="none" strike="noStrike" dirty="0">
              <a:solidFill>
                <a:srgbClr val="000000"/>
              </a:solidFill>
              <a:effectLst/>
              <a:latin typeface="Calibri" panose="020F0502020204030204" pitchFamily="34" charset="0"/>
              <a:cs typeface="Calibri" panose="020F0502020204030204" pitchFamily="34" charset="0"/>
            </a:endParaRPr>
          </a:p>
          <a:p>
            <a:pPr marL="596900" indent="0" rtl="0">
              <a:spcBef>
                <a:spcPts val="0"/>
              </a:spcBef>
              <a:spcAft>
                <a:spcPts val="0"/>
              </a:spcAft>
              <a:buNone/>
            </a:pPr>
            <a:r>
              <a:rPr lang="nl-NL" sz="1200" b="0" i="1" u="none" strike="noStrike" dirty="0">
                <a:solidFill>
                  <a:srgbClr val="000000"/>
                </a:solidFill>
                <a:effectLst/>
                <a:latin typeface="Calibri" panose="020F0502020204030204" pitchFamily="34" charset="0"/>
                <a:cs typeface="Calibri" panose="020F0502020204030204" pitchFamily="34" charset="0"/>
              </a:rPr>
              <a:t>Gods nieuwe wereld is een wereld van verzoening en vrede. In jullie gemeenschap wordt daarvan hopelijk iets zichtbaar, als ‘huis van vrede’. Als een ‘proefplek’ waar mensen - met vallen en opstaan - iets kunnen ‘proeven’ van hoe het samenleven in Gods wereld bedoeld is.</a:t>
            </a:r>
          </a:p>
          <a:p>
            <a:pPr marL="939800" indent="-342900" rtl="0">
              <a:spcBef>
                <a:spcPts val="0"/>
              </a:spcBef>
              <a:spcAft>
                <a:spcPts val="0"/>
              </a:spcAft>
              <a:buFont typeface="+mj-lt"/>
              <a:buAutoNum type="alphaUcPeriod"/>
            </a:pPr>
            <a:endParaRPr lang="nl-NL" b="0" dirty="0">
              <a:effectLst/>
              <a:latin typeface="Calibri" panose="020F0502020204030204" pitchFamily="34" charset="0"/>
              <a:cs typeface="Calibri" panose="020F0502020204030204" pitchFamily="34" charset="0"/>
            </a:endParaRPr>
          </a:p>
          <a:p>
            <a:pPr marL="482600" indent="-342900" rtl="0" fontAlgn="base">
              <a:spcBef>
                <a:spcPts val="0"/>
              </a:spcBef>
              <a:spcAft>
                <a:spcPts val="0"/>
              </a:spcAft>
              <a:buFont typeface="+mj-lt"/>
              <a:buAutoNum type="alphaUcPeriod" startAt="2"/>
            </a:pPr>
            <a:r>
              <a:rPr lang="nl-NL" b="0" i="0" u="none" strike="noStrike" dirty="0">
                <a:solidFill>
                  <a:srgbClr val="000000"/>
                </a:solidFill>
                <a:effectLst/>
                <a:latin typeface="Calibri" panose="020F0502020204030204" pitchFamily="34" charset="0"/>
                <a:cs typeface="Calibri" panose="020F0502020204030204" pitchFamily="34" charset="0"/>
              </a:rPr>
              <a:t>Wat is in onze kerngroep (team + meest betrokkenen) ‘de bron’ of het belangrijkste verbindende element waar mensen op zijn aangehaakt en waarop ook anderen kunnen aanhaken?</a:t>
            </a:r>
          </a:p>
          <a:p>
            <a:pPr marL="482600" indent="-342900" rtl="0" fontAlgn="base">
              <a:spcBef>
                <a:spcPts val="0"/>
              </a:spcBef>
              <a:spcAft>
                <a:spcPts val="0"/>
              </a:spcAft>
              <a:buFont typeface="+mj-lt"/>
              <a:buAutoNum type="alphaUcPeriod" startAt="2"/>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482600" indent="-342900" rtl="0" fontAlgn="base">
              <a:spcBef>
                <a:spcPts val="0"/>
              </a:spcBef>
              <a:spcAft>
                <a:spcPts val="0"/>
              </a:spcAft>
              <a:buFont typeface="+mj-lt"/>
              <a:buAutoNum type="alphaUcPeriod" startAt="2"/>
            </a:pPr>
            <a:r>
              <a:rPr lang="nl-NL" b="0" i="0" u="none" strike="noStrike" dirty="0">
                <a:solidFill>
                  <a:srgbClr val="000000"/>
                </a:solidFill>
                <a:effectLst/>
                <a:latin typeface="Calibri" panose="020F0502020204030204" pitchFamily="34" charset="0"/>
                <a:cs typeface="Calibri" panose="020F0502020204030204" pitchFamily="34" charset="0"/>
              </a:rPr>
              <a:t>Wat vraagt bij ons vooral aandacht als het gaat om community opbouwen?</a:t>
            </a:r>
          </a:p>
          <a:p>
            <a:endParaRPr lang="nl-N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5282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D294D9-3948-2293-E1F7-AA6E13A047A1}"/>
              </a:ext>
            </a:extLst>
          </p:cNvPr>
          <p:cNvSpPr>
            <a:spLocks noGrp="1"/>
          </p:cNvSpPr>
          <p:nvPr>
            <p:ph type="title"/>
          </p:nvPr>
        </p:nvSpPr>
        <p:spPr/>
        <p:txBody>
          <a:bodyPr/>
          <a:lstStyle/>
          <a:p>
            <a:r>
              <a:rPr lang="nl-NL" dirty="0"/>
              <a:t>Reisgids 2:</a:t>
            </a:r>
            <a:br>
              <a:rPr lang="nl-NL" dirty="0"/>
            </a:br>
            <a:r>
              <a:rPr lang="nl-NL" dirty="0"/>
              <a:t>Vijf randvoorwaarden voor community</a:t>
            </a:r>
          </a:p>
        </p:txBody>
      </p:sp>
      <p:sp>
        <p:nvSpPr>
          <p:cNvPr id="4" name="Tijdelijke aanduiding voor tekst 2">
            <a:extLst>
              <a:ext uri="{FF2B5EF4-FFF2-40B4-BE49-F238E27FC236}">
                <a16:creationId xmlns:a16="http://schemas.microsoft.com/office/drawing/2014/main" id="{C90F086B-40DB-123F-A643-3FA326A5B29A}"/>
              </a:ext>
            </a:extLst>
          </p:cNvPr>
          <p:cNvSpPr>
            <a:spLocks noGrp="1"/>
          </p:cNvSpPr>
          <p:nvPr>
            <p:ph type="body" idx="1"/>
          </p:nvPr>
        </p:nvSpPr>
        <p:spPr>
          <a:xfrm>
            <a:off x="311700" y="979797"/>
            <a:ext cx="8520600" cy="3416400"/>
          </a:xfrm>
        </p:spPr>
        <p:txBody>
          <a:bodyPr/>
          <a:lstStyle/>
          <a:p>
            <a:pPr marL="139700" indent="0" rtl="0">
              <a:spcBef>
                <a:spcPts val="0"/>
              </a:spcBef>
              <a:spcAft>
                <a:spcPts val="0"/>
              </a:spcAft>
              <a:buNone/>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139700" indent="0" rtl="0">
              <a:spcBef>
                <a:spcPts val="0"/>
              </a:spcBef>
              <a:spcAft>
                <a:spcPts val="0"/>
              </a:spcAft>
              <a:buNone/>
            </a:pPr>
            <a:r>
              <a:rPr lang="nl-NL" b="0" i="0" u="none" strike="noStrike" dirty="0">
                <a:solidFill>
                  <a:srgbClr val="000000"/>
                </a:solidFill>
                <a:effectLst/>
                <a:latin typeface="Calibri" panose="020F0502020204030204" pitchFamily="34" charset="0"/>
                <a:cs typeface="Calibri" panose="020F0502020204030204" pitchFamily="34" charset="0"/>
              </a:rPr>
              <a:t>Bij het opbouwen van een gezonde community zijn er vijf randvoorwaarden die je steeds voor ogen moet houden: </a:t>
            </a:r>
          </a:p>
          <a:p>
            <a:pPr marL="139700" indent="0" rtl="0">
              <a:spcBef>
                <a:spcPts val="0"/>
              </a:spcBef>
              <a:spcAft>
                <a:spcPts val="0"/>
              </a:spcAft>
              <a:buNone/>
            </a:pPr>
            <a:endParaRPr lang="nl-NL" b="0" dirty="0">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Organiseer samen </a:t>
            </a:r>
            <a:r>
              <a:rPr lang="nl-NL" b="0" i="0" u="sng" strike="noStrike" dirty="0">
                <a:solidFill>
                  <a:srgbClr val="000000"/>
                </a:solidFill>
                <a:effectLst/>
                <a:latin typeface="Calibri" panose="020F0502020204030204" pitchFamily="34" charset="0"/>
                <a:cs typeface="Calibri" panose="020F0502020204030204" pitchFamily="34" charset="0"/>
              </a:rPr>
              <a:t>activiteiten</a:t>
            </a:r>
            <a:r>
              <a:rPr lang="nl-NL" b="0" i="0" u="none" strike="noStrike" dirty="0">
                <a:solidFill>
                  <a:srgbClr val="000000"/>
                </a:solidFill>
                <a:effectLst/>
                <a:latin typeface="Calibri" panose="020F0502020204030204" pitchFamily="34" charset="0"/>
                <a:cs typeface="Calibri" panose="020F0502020204030204" pitchFamily="34" charset="0"/>
              </a:rPr>
              <a:t>, die mensen als zinvol ervaren. Dit betekent dus ook dat je goed moet luisteren naar de behoeften van de mensen die mee willen doen.</a:t>
            </a:r>
          </a:p>
          <a:p>
            <a:pPr marL="139700" indent="0" rtl="0" fontAlgn="base">
              <a:spcBef>
                <a:spcPts val="0"/>
              </a:spcBef>
              <a:spcAft>
                <a:spcPts val="0"/>
              </a:spcAft>
              <a:buNone/>
            </a:pPr>
            <a:endParaRPr lang="nl-NL" b="0" i="0" u="none" strike="noStrike" dirty="0">
              <a:solidFill>
                <a:srgbClr val="000000"/>
              </a:solidFill>
              <a:effectLst/>
              <a:latin typeface="Calibri" panose="020F0502020204030204" pitchFamily="34" charset="0"/>
              <a:cs typeface="Calibri" panose="020F0502020204030204" pitchFamily="34" charset="0"/>
            </a:endParaRPr>
          </a:p>
        </p:txBody>
      </p:sp>
      <p:pic>
        <p:nvPicPr>
          <p:cNvPr id="5" name="Afbeelding 4">
            <a:extLst>
              <a:ext uri="{FF2B5EF4-FFF2-40B4-BE49-F238E27FC236}">
                <a16:creationId xmlns:a16="http://schemas.microsoft.com/office/drawing/2014/main" id="{593BD207-063A-3ADD-93FB-3812203FE61A}"/>
              </a:ext>
            </a:extLst>
          </p:cNvPr>
          <p:cNvPicPr>
            <a:picLocks noChangeAspect="1"/>
          </p:cNvPicPr>
          <p:nvPr/>
        </p:nvPicPr>
        <p:blipFill>
          <a:blip r:embed="rId2"/>
          <a:srcRect/>
          <a:stretch/>
        </p:blipFill>
        <p:spPr>
          <a:xfrm>
            <a:off x="3959603" y="2571750"/>
            <a:ext cx="1224794" cy="1031405"/>
          </a:xfrm>
          <a:prstGeom prst="rect">
            <a:avLst/>
          </a:prstGeom>
        </p:spPr>
      </p:pic>
    </p:spTree>
    <p:extLst>
      <p:ext uri="{BB962C8B-B14F-4D97-AF65-F5344CB8AC3E}">
        <p14:creationId xmlns:p14="http://schemas.microsoft.com/office/powerpoint/2010/main" val="2567971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D294D9-3948-2293-E1F7-AA6E13A047A1}"/>
              </a:ext>
            </a:extLst>
          </p:cNvPr>
          <p:cNvSpPr>
            <a:spLocks noGrp="1"/>
          </p:cNvSpPr>
          <p:nvPr>
            <p:ph type="title"/>
          </p:nvPr>
        </p:nvSpPr>
        <p:spPr/>
        <p:txBody>
          <a:bodyPr/>
          <a:lstStyle/>
          <a:p>
            <a:r>
              <a:rPr lang="nl-NL" dirty="0"/>
              <a:t>Reisgids 2:</a:t>
            </a:r>
            <a:br>
              <a:rPr lang="nl-NL" dirty="0"/>
            </a:br>
            <a:r>
              <a:rPr lang="nl-NL" dirty="0"/>
              <a:t>Vijf randvoorwaarden voor community</a:t>
            </a:r>
          </a:p>
        </p:txBody>
      </p:sp>
      <p:sp>
        <p:nvSpPr>
          <p:cNvPr id="4" name="Tijdelijke aanduiding voor tekst 2">
            <a:extLst>
              <a:ext uri="{FF2B5EF4-FFF2-40B4-BE49-F238E27FC236}">
                <a16:creationId xmlns:a16="http://schemas.microsoft.com/office/drawing/2014/main" id="{C90F086B-40DB-123F-A643-3FA326A5B29A}"/>
              </a:ext>
            </a:extLst>
          </p:cNvPr>
          <p:cNvSpPr>
            <a:spLocks noGrp="1"/>
          </p:cNvSpPr>
          <p:nvPr>
            <p:ph type="body" idx="1"/>
          </p:nvPr>
        </p:nvSpPr>
        <p:spPr>
          <a:xfrm>
            <a:off x="311700" y="979797"/>
            <a:ext cx="8520600" cy="3416400"/>
          </a:xfrm>
        </p:spPr>
        <p:txBody>
          <a:bodyPr/>
          <a:lstStyle/>
          <a:p>
            <a:pPr marL="139700" indent="0" rtl="0">
              <a:spcBef>
                <a:spcPts val="0"/>
              </a:spcBef>
              <a:spcAft>
                <a:spcPts val="0"/>
              </a:spcAft>
              <a:buNone/>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139700" indent="0" rtl="0">
              <a:spcBef>
                <a:spcPts val="0"/>
              </a:spcBef>
              <a:spcAft>
                <a:spcPts val="0"/>
              </a:spcAft>
              <a:buNone/>
            </a:pPr>
            <a:r>
              <a:rPr lang="nl-NL" b="0" i="0" u="none" strike="noStrike" dirty="0">
                <a:solidFill>
                  <a:srgbClr val="000000"/>
                </a:solidFill>
                <a:effectLst/>
                <a:latin typeface="Calibri" panose="020F0502020204030204" pitchFamily="34" charset="0"/>
                <a:cs typeface="Calibri" panose="020F0502020204030204" pitchFamily="34" charset="0"/>
              </a:rPr>
              <a:t>Bij het opbouwen van een gezonde community zijn er vijf randvoorwaarden die je steeds voor ogen moet houden: </a:t>
            </a:r>
          </a:p>
          <a:p>
            <a:pPr marL="139700" indent="0" rtl="0" fontAlgn="base">
              <a:spcBef>
                <a:spcPts val="0"/>
              </a:spcBef>
              <a:spcAft>
                <a:spcPts val="0"/>
              </a:spcAft>
              <a:buNone/>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startAt="2"/>
            </a:pPr>
            <a:r>
              <a:rPr lang="nl-NL" b="0" i="0" u="none" strike="noStrike" dirty="0">
                <a:solidFill>
                  <a:srgbClr val="000000"/>
                </a:solidFill>
                <a:effectLst/>
                <a:latin typeface="Calibri" panose="020F0502020204030204" pitchFamily="34" charset="0"/>
                <a:cs typeface="Calibri" panose="020F0502020204030204" pitchFamily="34" charset="0"/>
              </a:rPr>
              <a:t>Zorg voor een warme open </a:t>
            </a:r>
            <a:r>
              <a:rPr lang="nl-NL" b="0" i="0" u="sng" strike="noStrike" dirty="0">
                <a:solidFill>
                  <a:srgbClr val="000000"/>
                </a:solidFill>
                <a:effectLst/>
                <a:latin typeface="Calibri" panose="020F0502020204030204" pitchFamily="34" charset="0"/>
                <a:cs typeface="Calibri" panose="020F0502020204030204" pitchFamily="34" charset="0"/>
              </a:rPr>
              <a:t>sfeer</a:t>
            </a:r>
            <a:r>
              <a:rPr lang="nl-NL" b="0" i="0" u="none" strike="noStrike" dirty="0">
                <a:solidFill>
                  <a:srgbClr val="000000"/>
                </a:solidFill>
                <a:effectLst/>
                <a:latin typeface="Calibri" panose="020F0502020204030204" pitchFamily="34" charset="0"/>
                <a:cs typeface="Calibri" panose="020F0502020204030204" pitchFamily="34" charset="0"/>
              </a:rPr>
              <a:t>, waarin aandacht en interesse is voor mensen. Alleen dan zorg je dat mensen aanhaken en ook willen blijven komen. </a:t>
            </a:r>
          </a:p>
          <a:p>
            <a:pPr rtl="0" fontAlgn="base">
              <a:spcBef>
                <a:spcPts val="0"/>
              </a:spcBef>
              <a:spcAft>
                <a:spcPts val="0"/>
              </a:spcAft>
              <a:buFont typeface="+mj-lt"/>
              <a:buAutoNum type="arabicPeriod" startAt="2"/>
            </a:pPr>
            <a:endParaRPr lang="nl-NL" b="0" i="0" u="none" strike="noStrike" dirty="0">
              <a:solidFill>
                <a:srgbClr val="000000"/>
              </a:solidFill>
              <a:effectLst/>
              <a:latin typeface="Calibri" panose="020F0502020204030204" pitchFamily="34" charset="0"/>
              <a:cs typeface="Calibri" panose="020F0502020204030204" pitchFamily="34" charset="0"/>
            </a:endParaRPr>
          </a:p>
        </p:txBody>
      </p:sp>
      <p:pic>
        <p:nvPicPr>
          <p:cNvPr id="3" name="Afbeelding 2">
            <a:extLst>
              <a:ext uri="{FF2B5EF4-FFF2-40B4-BE49-F238E27FC236}">
                <a16:creationId xmlns:a16="http://schemas.microsoft.com/office/drawing/2014/main" id="{4E543092-ACC1-F1DF-7AD2-8391C240C444}"/>
              </a:ext>
            </a:extLst>
          </p:cNvPr>
          <p:cNvPicPr>
            <a:picLocks noChangeAspect="1"/>
          </p:cNvPicPr>
          <p:nvPr/>
        </p:nvPicPr>
        <p:blipFill>
          <a:blip r:embed="rId2"/>
          <a:srcRect/>
          <a:stretch/>
        </p:blipFill>
        <p:spPr>
          <a:xfrm>
            <a:off x="3959603" y="2571750"/>
            <a:ext cx="1224794" cy="1031405"/>
          </a:xfrm>
          <a:prstGeom prst="rect">
            <a:avLst/>
          </a:prstGeom>
        </p:spPr>
      </p:pic>
    </p:spTree>
    <p:extLst>
      <p:ext uri="{BB962C8B-B14F-4D97-AF65-F5344CB8AC3E}">
        <p14:creationId xmlns:p14="http://schemas.microsoft.com/office/powerpoint/2010/main" val="37160210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D294D9-3948-2293-E1F7-AA6E13A047A1}"/>
              </a:ext>
            </a:extLst>
          </p:cNvPr>
          <p:cNvSpPr>
            <a:spLocks noGrp="1"/>
          </p:cNvSpPr>
          <p:nvPr>
            <p:ph type="title"/>
          </p:nvPr>
        </p:nvSpPr>
        <p:spPr/>
        <p:txBody>
          <a:bodyPr/>
          <a:lstStyle/>
          <a:p>
            <a:r>
              <a:rPr lang="nl-NL" dirty="0"/>
              <a:t>Reisgids 2:</a:t>
            </a:r>
            <a:br>
              <a:rPr lang="nl-NL" dirty="0"/>
            </a:br>
            <a:r>
              <a:rPr lang="nl-NL" dirty="0"/>
              <a:t>Vijf randvoorwaarden voor community</a:t>
            </a:r>
          </a:p>
        </p:txBody>
      </p:sp>
      <p:sp>
        <p:nvSpPr>
          <p:cNvPr id="4" name="Tijdelijke aanduiding voor tekst 2">
            <a:extLst>
              <a:ext uri="{FF2B5EF4-FFF2-40B4-BE49-F238E27FC236}">
                <a16:creationId xmlns:a16="http://schemas.microsoft.com/office/drawing/2014/main" id="{C90F086B-40DB-123F-A643-3FA326A5B29A}"/>
              </a:ext>
            </a:extLst>
          </p:cNvPr>
          <p:cNvSpPr>
            <a:spLocks noGrp="1"/>
          </p:cNvSpPr>
          <p:nvPr>
            <p:ph type="body" idx="1"/>
          </p:nvPr>
        </p:nvSpPr>
        <p:spPr>
          <a:xfrm>
            <a:off x="311700" y="979797"/>
            <a:ext cx="8520600" cy="3416400"/>
          </a:xfrm>
        </p:spPr>
        <p:txBody>
          <a:bodyPr/>
          <a:lstStyle/>
          <a:p>
            <a:pPr marL="139700" indent="0" rtl="0">
              <a:spcBef>
                <a:spcPts val="0"/>
              </a:spcBef>
              <a:spcAft>
                <a:spcPts val="0"/>
              </a:spcAft>
              <a:buNone/>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139700" indent="0" rtl="0">
              <a:spcBef>
                <a:spcPts val="0"/>
              </a:spcBef>
              <a:spcAft>
                <a:spcPts val="0"/>
              </a:spcAft>
              <a:buNone/>
            </a:pPr>
            <a:r>
              <a:rPr lang="nl-NL" b="0" i="0" u="none" strike="noStrike" dirty="0">
                <a:solidFill>
                  <a:srgbClr val="000000"/>
                </a:solidFill>
                <a:effectLst/>
                <a:latin typeface="Calibri" panose="020F0502020204030204" pitchFamily="34" charset="0"/>
                <a:cs typeface="Calibri" panose="020F0502020204030204" pitchFamily="34" charset="0"/>
              </a:rPr>
              <a:t>Bij het opbouwen van een gezonde community zijn er vijf randvoorwaarden die je steeds voor ogen moet houden: </a:t>
            </a:r>
          </a:p>
          <a:p>
            <a:pPr marL="139700" indent="0" rtl="0" fontAlgn="base">
              <a:spcBef>
                <a:spcPts val="0"/>
              </a:spcBef>
              <a:spcAft>
                <a:spcPts val="0"/>
              </a:spcAft>
              <a:buNone/>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startAt="3"/>
            </a:pPr>
            <a:r>
              <a:rPr lang="nl-NL" b="0" i="0" u="none" strike="noStrike" dirty="0">
                <a:solidFill>
                  <a:srgbClr val="000000"/>
                </a:solidFill>
                <a:effectLst/>
                <a:latin typeface="Calibri" panose="020F0502020204030204" pitchFamily="34" charset="0"/>
                <a:cs typeface="Calibri" panose="020F0502020204030204" pitchFamily="34" charset="0"/>
              </a:rPr>
              <a:t>Biedt voldoende gelegenheid voor </a:t>
            </a:r>
            <a:r>
              <a:rPr lang="nl-NL" b="0" i="0" u="sng" strike="noStrike" dirty="0">
                <a:solidFill>
                  <a:srgbClr val="000000"/>
                </a:solidFill>
                <a:effectLst/>
                <a:latin typeface="Calibri" panose="020F0502020204030204" pitchFamily="34" charset="0"/>
                <a:cs typeface="Calibri" panose="020F0502020204030204" pitchFamily="34" charset="0"/>
              </a:rPr>
              <a:t>interactie</a:t>
            </a:r>
            <a:r>
              <a:rPr lang="nl-NL" b="0" i="0" u="none" strike="noStrike" dirty="0">
                <a:solidFill>
                  <a:srgbClr val="000000"/>
                </a:solidFill>
                <a:effectLst/>
                <a:latin typeface="Calibri" panose="020F0502020204030204" pitchFamily="34" charset="0"/>
                <a:cs typeface="Calibri" panose="020F0502020204030204" pitchFamily="34" charset="0"/>
              </a:rPr>
              <a:t>, om andere mensen te leren kennen. Een te vol programma en alleen maar zenden werkt daarin dus averechts. </a:t>
            </a:r>
          </a:p>
        </p:txBody>
      </p:sp>
      <p:pic>
        <p:nvPicPr>
          <p:cNvPr id="5" name="Afbeelding 4">
            <a:extLst>
              <a:ext uri="{FF2B5EF4-FFF2-40B4-BE49-F238E27FC236}">
                <a16:creationId xmlns:a16="http://schemas.microsoft.com/office/drawing/2014/main" id="{E77B75FC-56BD-2289-A7BA-6CBB5D72BF74}"/>
              </a:ext>
            </a:extLst>
          </p:cNvPr>
          <p:cNvPicPr>
            <a:picLocks noChangeAspect="1"/>
          </p:cNvPicPr>
          <p:nvPr/>
        </p:nvPicPr>
        <p:blipFill>
          <a:blip r:embed="rId2"/>
          <a:srcRect/>
          <a:stretch/>
        </p:blipFill>
        <p:spPr>
          <a:xfrm>
            <a:off x="3959603" y="2571750"/>
            <a:ext cx="1224794" cy="1031405"/>
          </a:xfrm>
          <a:prstGeom prst="rect">
            <a:avLst/>
          </a:prstGeom>
        </p:spPr>
      </p:pic>
    </p:spTree>
    <p:extLst>
      <p:ext uri="{BB962C8B-B14F-4D97-AF65-F5344CB8AC3E}">
        <p14:creationId xmlns:p14="http://schemas.microsoft.com/office/powerpoint/2010/main" val="2874585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D294D9-3948-2293-E1F7-AA6E13A047A1}"/>
              </a:ext>
            </a:extLst>
          </p:cNvPr>
          <p:cNvSpPr>
            <a:spLocks noGrp="1"/>
          </p:cNvSpPr>
          <p:nvPr>
            <p:ph type="title"/>
          </p:nvPr>
        </p:nvSpPr>
        <p:spPr/>
        <p:txBody>
          <a:bodyPr/>
          <a:lstStyle/>
          <a:p>
            <a:r>
              <a:rPr lang="nl-NL" dirty="0"/>
              <a:t>Reisgids 2:</a:t>
            </a:r>
            <a:br>
              <a:rPr lang="nl-NL" dirty="0"/>
            </a:br>
            <a:r>
              <a:rPr lang="nl-NL" dirty="0"/>
              <a:t>Vijf randvoorwaarden voor community</a:t>
            </a:r>
          </a:p>
        </p:txBody>
      </p:sp>
      <p:sp>
        <p:nvSpPr>
          <p:cNvPr id="4" name="Tijdelijke aanduiding voor tekst 2">
            <a:extLst>
              <a:ext uri="{FF2B5EF4-FFF2-40B4-BE49-F238E27FC236}">
                <a16:creationId xmlns:a16="http://schemas.microsoft.com/office/drawing/2014/main" id="{C90F086B-40DB-123F-A643-3FA326A5B29A}"/>
              </a:ext>
            </a:extLst>
          </p:cNvPr>
          <p:cNvSpPr>
            <a:spLocks noGrp="1"/>
          </p:cNvSpPr>
          <p:nvPr>
            <p:ph type="body" idx="1"/>
          </p:nvPr>
        </p:nvSpPr>
        <p:spPr>
          <a:xfrm>
            <a:off x="311700" y="979797"/>
            <a:ext cx="8520600" cy="3416400"/>
          </a:xfrm>
        </p:spPr>
        <p:txBody>
          <a:bodyPr/>
          <a:lstStyle/>
          <a:p>
            <a:pPr marL="139700" indent="0" rtl="0">
              <a:spcBef>
                <a:spcPts val="0"/>
              </a:spcBef>
              <a:spcAft>
                <a:spcPts val="0"/>
              </a:spcAft>
              <a:buNone/>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139700" indent="0" rtl="0">
              <a:spcBef>
                <a:spcPts val="0"/>
              </a:spcBef>
              <a:spcAft>
                <a:spcPts val="0"/>
              </a:spcAft>
              <a:buNone/>
            </a:pPr>
            <a:r>
              <a:rPr lang="nl-NL" b="0" i="0" u="none" strike="noStrike" dirty="0">
                <a:solidFill>
                  <a:srgbClr val="000000"/>
                </a:solidFill>
                <a:effectLst/>
                <a:latin typeface="Calibri" panose="020F0502020204030204" pitchFamily="34" charset="0"/>
                <a:cs typeface="Calibri" panose="020F0502020204030204" pitchFamily="34" charset="0"/>
              </a:rPr>
              <a:t>Bij het opbouwen van een gezonde community zijn er vijf randvoorwaarden die je steeds voor ogen moet houden: </a:t>
            </a:r>
          </a:p>
          <a:p>
            <a:pPr marL="139700" indent="0" rtl="0" fontAlgn="base">
              <a:spcBef>
                <a:spcPts val="0"/>
              </a:spcBef>
              <a:spcAft>
                <a:spcPts val="0"/>
              </a:spcAft>
              <a:buNone/>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startAt="4"/>
            </a:pPr>
            <a:r>
              <a:rPr lang="nl-NL" b="0" i="0" u="none" strike="noStrike" dirty="0">
                <a:solidFill>
                  <a:srgbClr val="000000"/>
                </a:solidFill>
                <a:effectLst/>
                <a:latin typeface="Calibri" panose="020F0502020204030204" pitchFamily="34" charset="0"/>
                <a:cs typeface="Calibri" panose="020F0502020204030204" pitchFamily="34" charset="0"/>
              </a:rPr>
              <a:t>Zorg dat mensen actief kunnen </a:t>
            </a:r>
            <a:r>
              <a:rPr lang="nl-NL" b="0" i="0" u="sng" strike="noStrike" dirty="0">
                <a:solidFill>
                  <a:srgbClr val="000000"/>
                </a:solidFill>
                <a:effectLst/>
                <a:latin typeface="Calibri" panose="020F0502020204030204" pitchFamily="34" charset="0"/>
                <a:cs typeface="Calibri" panose="020F0502020204030204" pitchFamily="34" charset="0"/>
              </a:rPr>
              <a:t>meedoen</a:t>
            </a:r>
            <a:r>
              <a:rPr lang="nl-NL" b="0" i="0" u="none" strike="noStrike" dirty="0">
                <a:solidFill>
                  <a:srgbClr val="000000"/>
                </a:solidFill>
                <a:effectLst/>
                <a:latin typeface="Calibri" panose="020F0502020204030204" pitchFamily="34" charset="0"/>
                <a:cs typeface="Calibri" panose="020F0502020204030204" pitchFamily="34" charset="0"/>
              </a:rPr>
              <a:t>, met ruimte voor talenten en ideeën die er zijn. Dat betekent dus ook dat je moet zoeken naar wat ieders talenten zijn. </a:t>
            </a:r>
            <a:endParaRPr lang="nl-NL" dirty="0">
              <a:latin typeface="Calibri" panose="020F0502020204030204" pitchFamily="34" charset="0"/>
              <a:cs typeface="Calibri" panose="020F0502020204030204" pitchFamily="34" charset="0"/>
            </a:endParaRPr>
          </a:p>
        </p:txBody>
      </p:sp>
      <p:pic>
        <p:nvPicPr>
          <p:cNvPr id="5" name="Afbeelding 4">
            <a:extLst>
              <a:ext uri="{FF2B5EF4-FFF2-40B4-BE49-F238E27FC236}">
                <a16:creationId xmlns:a16="http://schemas.microsoft.com/office/drawing/2014/main" id="{E541FA8D-4213-E037-711C-F0D9B2E24180}"/>
              </a:ext>
            </a:extLst>
          </p:cNvPr>
          <p:cNvPicPr>
            <a:picLocks noChangeAspect="1"/>
          </p:cNvPicPr>
          <p:nvPr/>
        </p:nvPicPr>
        <p:blipFill>
          <a:blip r:embed="rId2"/>
          <a:srcRect/>
          <a:stretch/>
        </p:blipFill>
        <p:spPr>
          <a:xfrm>
            <a:off x="3959603" y="2571750"/>
            <a:ext cx="1224794" cy="1031405"/>
          </a:xfrm>
          <a:prstGeom prst="rect">
            <a:avLst/>
          </a:prstGeom>
        </p:spPr>
      </p:pic>
    </p:spTree>
    <p:extLst>
      <p:ext uri="{BB962C8B-B14F-4D97-AF65-F5344CB8AC3E}">
        <p14:creationId xmlns:p14="http://schemas.microsoft.com/office/powerpoint/2010/main" val="9821041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D294D9-3948-2293-E1F7-AA6E13A047A1}"/>
              </a:ext>
            </a:extLst>
          </p:cNvPr>
          <p:cNvSpPr>
            <a:spLocks noGrp="1"/>
          </p:cNvSpPr>
          <p:nvPr>
            <p:ph type="title"/>
          </p:nvPr>
        </p:nvSpPr>
        <p:spPr/>
        <p:txBody>
          <a:bodyPr/>
          <a:lstStyle/>
          <a:p>
            <a:r>
              <a:rPr lang="nl-NL" dirty="0"/>
              <a:t>Reisgids 2:</a:t>
            </a:r>
            <a:br>
              <a:rPr lang="nl-NL" dirty="0"/>
            </a:br>
            <a:r>
              <a:rPr lang="nl-NL" dirty="0"/>
              <a:t>Vijf randvoorwaarden voor community</a:t>
            </a:r>
          </a:p>
        </p:txBody>
      </p:sp>
      <p:sp>
        <p:nvSpPr>
          <p:cNvPr id="4" name="Tijdelijke aanduiding voor tekst 2">
            <a:extLst>
              <a:ext uri="{FF2B5EF4-FFF2-40B4-BE49-F238E27FC236}">
                <a16:creationId xmlns:a16="http://schemas.microsoft.com/office/drawing/2014/main" id="{C90F086B-40DB-123F-A643-3FA326A5B29A}"/>
              </a:ext>
            </a:extLst>
          </p:cNvPr>
          <p:cNvSpPr>
            <a:spLocks noGrp="1"/>
          </p:cNvSpPr>
          <p:nvPr>
            <p:ph type="body" idx="1"/>
          </p:nvPr>
        </p:nvSpPr>
        <p:spPr>
          <a:xfrm>
            <a:off x="311700" y="979797"/>
            <a:ext cx="8520600" cy="3416400"/>
          </a:xfrm>
        </p:spPr>
        <p:txBody>
          <a:bodyPr/>
          <a:lstStyle/>
          <a:p>
            <a:pPr marL="139700" indent="0" rtl="0">
              <a:spcBef>
                <a:spcPts val="0"/>
              </a:spcBef>
              <a:spcAft>
                <a:spcPts val="0"/>
              </a:spcAft>
              <a:buNone/>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139700" indent="0" rtl="0">
              <a:spcBef>
                <a:spcPts val="0"/>
              </a:spcBef>
              <a:spcAft>
                <a:spcPts val="0"/>
              </a:spcAft>
              <a:buNone/>
            </a:pPr>
            <a:r>
              <a:rPr lang="nl-NL" b="0" i="0" u="none" strike="noStrike" dirty="0">
                <a:solidFill>
                  <a:srgbClr val="000000"/>
                </a:solidFill>
                <a:effectLst/>
                <a:latin typeface="Calibri" panose="020F0502020204030204" pitchFamily="34" charset="0"/>
                <a:cs typeface="Calibri" panose="020F0502020204030204" pitchFamily="34" charset="0"/>
              </a:rPr>
              <a:t>Bij het opbouwen van een gezonde community zijn er vijf randvoorwaarden die je steeds voor ogen moet houden: </a:t>
            </a:r>
          </a:p>
          <a:p>
            <a:pPr marL="139700" indent="0" rtl="0" fontAlgn="base">
              <a:spcBef>
                <a:spcPts val="0"/>
              </a:spcBef>
              <a:spcAft>
                <a:spcPts val="0"/>
              </a:spcAft>
              <a:buNone/>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482600" indent="-342900" rtl="0" fontAlgn="base">
              <a:spcBef>
                <a:spcPts val="0"/>
              </a:spcBef>
              <a:spcAft>
                <a:spcPts val="0"/>
              </a:spcAft>
              <a:buFont typeface="+mj-lt"/>
              <a:buAutoNum type="arabicPeriod" startAt="5"/>
            </a:pPr>
            <a:r>
              <a:rPr lang="nl-NL" b="0" i="0" u="none" strike="noStrike" dirty="0">
                <a:solidFill>
                  <a:srgbClr val="000000"/>
                </a:solidFill>
                <a:effectLst/>
                <a:latin typeface="Calibri" panose="020F0502020204030204" pitchFamily="34" charset="0"/>
                <a:cs typeface="Calibri" panose="020F0502020204030204" pitchFamily="34" charset="0"/>
              </a:rPr>
              <a:t>Creëer in alles </a:t>
            </a:r>
            <a:r>
              <a:rPr lang="nl-NL" b="0" i="0" u="sng" dirty="0">
                <a:solidFill>
                  <a:srgbClr val="000000"/>
                </a:solidFill>
                <a:effectLst/>
                <a:latin typeface="Calibri" panose="020F0502020204030204" pitchFamily="34" charset="0"/>
                <a:cs typeface="Calibri" panose="020F0502020204030204" pitchFamily="34" charset="0"/>
              </a:rPr>
              <a:t>veiligheid</a:t>
            </a:r>
            <a:r>
              <a:rPr lang="nl-NL" b="0" i="0" u="none" strike="noStrike" dirty="0">
                <a:solidFill>
                  <a:srgbClr val="000000"/>
                </a:solidFill>
                <a:effectLst/>
                <a:latin typeface="Calibri" panose="020F0502020204030204" pitchFamily="34" charset="0"/>
                <a:cs typeface="Calibri" panose="020F0502020204030204" pitchFamily="34" charset="0"/>
              </a:rPr>
              <a:t>, zodat mensen zichzelf kunnen zijn en hun grenzen gerespecteerd worden. Denk na over hoe je dat organiseert, wat daar allemaal voor nodig is. Je kunt hiervoor ook eens een kijken op deze website: </a:t>
            </a:r>
            <a:r>
              <a:rPr lang="nl-NL" b="0" i="0" u="none" strike="noStrike" dirty="0">
                <a:solidFill>
                  <a:srgbClr val="1155CC"/>
                </a:solidFill>
                <a:effectLst/>
                <a:latin typeface="Calibri" panose="020F0502020204030204" pitchFamily="34" charset="0"/>
                <a:cs typeface="Calibri" panose="020F0502020204030204" pitchFamily="34" charset="0"/>
                <a:hlinkClick r:id="rId2"/>
              </a:rPr>
              <a:t>www.veiligekerk.nl</a:t>
            </a:r>
            <a:endParaRPr lang="nl-NL" dirty="0">
              <a:latin typeface="Calibri" panose="020F0502020204030204" pitchFamily="34" charset="0"/>
              <a:cs typeface="Calibri" panose="020F0502020204030204" pitchFamily="34" charset="0"/>
            </a:endParaRPr>
          </a:p>
        </p:txBody>
      </p:sp>
      <p:pic>
        <p:nvPicPr>
          <p:cNvPr id="9" name="Afbeelding 8">
            <a:extLst>
              <a:ext uri="{FF2B5EF4-FFF2-40B4-BE49-F238E27FC236}">
                <a16:creationId xmlns:a16="http://schemas.microsoft.com/office/drawing/2014/main" id="{5A4CFB8B-EE24-EC3F-9FEC-90485CC3CCA9}"/>
              </a:ext>
            </a:extLst>
          </p:cNvPr>
          <p:cNvPicPr>
            <a:picLocks noChangeAspect="1"/>
          </p:cNvPicPr>
          <p:nvPr/>
        </p:nvPicPr>
        <p:blipFill>
          <a:blip r:embed="rId3"/>
          <a:srcRect/>
          <a:stretch/>
        </p:blipFill>
        <p:spPr>
          <a:xfrm>
            <a:off x="3959603" y="2571750"/>
            <a:ext cx="1224794" cy="1031405"/>
          </a:xfrm>
          <a:prstGeom prst="rect">
            <a:avLst/>
          </a:prstGeom>
        </p:spPr>
      </p:pic>
    </p:spTree>
    <p:extLst>
      <p:ext uri="{BB962C8B-B14F-4D97-AF65-F5344CB8AC3E}">
        <p14:creationId xmlns:p14="http://schemas.microsoft.com/office/powerpoint/2010/main" val="5020207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F91C42-A823-6A94-3874-4509A34D9F11}"/>
              </a:ext>
            </a:extLst>
          </p:cNvPr>
          <p:cNvSpPr>
            <a:spLocks noGrp="1"/>
          </p:cNvSpPr>
          <p:nvPr>
            <p:ph type="title"/>
          </p:nvPr>
        </p:nvSpPr>
        <p:spPr/>
        <p:txBody>
          <a:bodyPr/>
          <a:lstStyle/>
          <a:p>
            <a:r>
              <a:rPr lang="nl-NL" dirty="0"/>
              <a:t>Route</a:t>
            </a:r>
          </a:p>
        </p:txBody>
      </p:sp>
      <p:pic>
        <p:nvPicPr>
          <p:cNvPr id="3" name="Afbeelding 2" descr="Afbeelding met tekst, schermopname, lijn, Perceel&#10;&#10;Automatisch gegenereerde beschrijving">
            <a:extLst>
              <a:ext uri="{FF2B5EF4-FFF2-40B4-BE49-F238E27FC236}">
                <a16:creationId xmlns:a16="http://schemas.microsoft.com/office/drawing/2014/main" id="{6FFB1FD1-680C-4A7B-0AF6-DEFB8FDC7F61}"/>
              </a:ext>
            </a:extLst>
          </p:cNvPr>
          <p:cNvPicPr>
            <a:picLocks noChangeAspect="1"/>
          </p:cNvPicPr>
          <p:nvPr/>
        </p:nvPicPr>
        <p:blipFill>
          <a:blip r:embed="rId2"/>
          <a:stretch>
            <a:fillRect/>
          </a:stretch>
        </p:blipFill>
        <p:spPr>
          <a:xfrm>
            <a:off x="1761231" y="778525"/>
            <a:ext cx="5621538" cy="4073419"/>
          </a:xfrm>
          <a:prstGeom prst="rect">
            <a:avLst/>
          </a:prstGeom>
        </p:spPr>
      </p:pic>
    </p:spTree>
    <p:extLst>
      <p:ext uri="{BB962C8B-B14F-4D97-AF65-F5344CB8AC3E}">
        <p14:creationId xmlns:p14="http://schemas.microsoft.com/office/powerpoint/2010/main" val="1025886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8D58D2-CE4A-2636-DC8E-CC12E9CF1BFD}"/>
              </a:ext>
            </a:extLst>
          </p:cNvPr>
          <p:cNvSpPr>
            <a:spLocks noGrp="1"/>
          </p:cNvSpPr>
          <p:nvPr>
            <p:ph type="title"/>
          </p:nvPr>
        </p:nvSpPr>
        <p:spPr/>
        <p:txBody>
          <a:bodyPr/>
          <a:lstStyle/>
          <a:p>
            <a:r>
              <a:rPr lang="nl-NL" dirty="0"/>
              <a:t>Oriëntatievideo</a:t>
            </a:r>
            <a:br>
              <a:rPr lang="nl-NL" dirty="0"/>
            </a:br>
            <a:r>
              <a:rPr lang="nl-NL" dirty="0"/>
              <a:t>Community opbouwen</a:t>
            </a:r>
          </a:p>
        </p:txBody>
      </p:sp>
      <p:pic>
        <p:nvPicPr>
          <p:cNvPr id="3" name="Onlinemedia 2">
            <a:hlinkClick r:id="" action="ppaction://media"/>
            <a:extLst>
              <a:ext uri="{FF2B5EF4-FFF2-40B4-BE49-F238E27FC236}">
                <a16:creationId xmlns:a16="http://schemas.microsoft.com/office/drawing/2014/main" id="{E338842C-1A47-ECCA-C7E8-7D40EB9CB9F1}"/>
              </a:ext>
            </a:extLst>
          </p:cNvPr>
          <p:cNvPicPr>
            <a:picLocks noRot="1" noChangeAspect="1"/>
          </p:cNvPicPr>
          <p:nvPr>
            <a:videoFile r:link="rId1"/>
          </p:nvPr>
        </p:nvPicPr>
        <p:blipFill>
          <a:blip r:embed="rId3"/>
          <a:stretch>
            <a:fillRect/>
          </a:stretch>
        </p:blipFill>
        <p:spPr>
          <a:xfrm>
            <a:off x="408750" y="1491890"/>
            <a:ext cx="5983424" cy="3380635"/>
          </a:xfrm>
          <a:prstGeom prst="rect">
            <a:avLst/>
          </a:prstGeom>
        </p:spPr>
      </p:pic>
      <p:pic>
        <p:nvPicPr>
          <p:cNvPr id="4" name="Afbeelding 3" descr="Afbeelding met schermopname, Lettertype, tekst, Graphics&#10;&#10;Automatisch gegenereerde beschrijving">
            <a:hlinkClick r:id="rId4"/>
            <a:extLst>
              <a:ext uri="{FF2B5EF4-FFF2-40B4-BE49-F238E27FC236}">
                <a16:creationId xmlns:a16="http://schemas.microsoft.com/office/drawing/2014/main" id="{76D6E290-EA8D-D90B-C233-A5C767CF29BD}"/>
              </a:ext>
            </a:extLst>
          </p:cNvPr>
          <p:cNvPicPr>
            <a:picLocks noChangeAspect="1"/>
          </p:cNvPicPr>
          <p:nvPr/>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266380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F736FB-B7EC-1F36-3573-CEDC9C7B7E99}"/>
              </a:ext>
            </a:extLst>
          </p:cNvPr>
          <p:cNvSpPr>
            <a:spLocks noGrp="1"/>
          </p:cNvSpPr>
          <p:nvPr>
            <p:ph type="title"/>
          </p:nvPr>
        </p:nvSpPr>
        <p:spPr/>
        <p:txBody>
          <a:bodyPr/>
          <a:lstStyle/>
          <a:p>
            <a:r>
              <a:rPr lang="nl-NL" dirty="0"/>
              <a:t>Oriëntatie 1: </a:t>
            </a:r>
            <a:br>
              <a:rPr lang="nl-NL" dirty="0"/>
            </a:br>
            <a:r>
              <a:rPr lang="nl-NL" dirty="0"/>
              <a:t>Eerste gedachten bij community opbouwen</a:t>
            </a:r>
          </a:p>
        </p:txBody>
      </p:sp>
      <p:sp>
        <p:nvSpPr>
          <p:cNvPr id="3" name="Tijdelijke aanduiding voor tekst 2">
            <a:extLst>
              <a:ext uri="{FF2B5EF4-FFF2-40B4-BE49-F238E27FC236}">
                <a16:creationId xmlns:a16="http://schemas.microsoft.com/office/drawing/2014/main" id="{086FF146-9967-2B5B-2FA2-C0D9B4E4DEF8}"/>
              </a:ext>
            </a:extLst>
          </p:cNvPr>
          <p:cNvSpPr>
            <a:spLocks noGrp="1"/>
          </p:cNvSpPr>
          <p:nvPr>
            <p:ph type="body" idx="1"/>
          </p:nvPr>
        </p:nvSpPr>
        <p:spPr/>
        <p:txBody>
          <a:bodyPr/>
          <a:lstStyle/>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Wat is het meest blijven hangen na het kijken van de video en wat roept dat op?</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Community opbouwen (b)lijkt nog niet zo eenvoudig te zijn. Wat voor knelpunten hebben we gehoord voor community? En wat zijn onze eigen gedachten en ervaringen?</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Hebben we dingen gehoord die helpen om mensen meer met elkaar te verbinden? Wat is daarvan bruikbaar voor onze eigen proefplek of welke andere ideeën levert dit op voor onze praktijk?</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Hebben we iets gemist in de video? Zo ja, wat en waarom?</a:t>
            </a:r>
          </a:p>
        </p:txBody>
      </p:sp>
    </p:spTree>
    <p:extLst>
      <p:ext uri="{BB962C8B-B14F-4D97-AF65-F5344CB8AC3E}">
        <p14:creationId xmlns:p14="http://schemas.microsoft.com/office/powerpoint/2010/main" val="12069840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F736FB-B7EC-1F36-3573-CEDC9C7B7E99}"/>
              </a:ext>
            </a:extLst>
          </p:cNvPr>
          <p:cNvSpPr>
            <a:spLocks noGrp="1"/>
          </p:cNvSpPr>
          <p:nvPr>
            <p:ph type="title"/>
          </p:nvPr>
        </p:nvSpPr>
        <p:spPr/>
        <p:txBody>
          <a:bodyPr/>
          <a:lstStyle/>
          <a:p>
            <a:r>
              <a:rPr lang="nl-NL" dirty="0"/>
              <a:t>Oriëntatie 2: </a:t>
            </a:r>
            <a:br>
              <a:rPr lang="nl-NL" dirty="0"/>
            </a:br>
            <a:r>
              <a:rPr lang="nl-NL" dirty="0"/>
              <a:t>Ervaringen delen met onderdeel van een groep zijn</a:t>
            </a:r>
          </a:p>
        </p:txBody>
      </p:sp>
      <p:sp>
        <p:nvSpPr>
          <p:cNvPr id="3" name="Tijdelijke aanduiding voor tekst 2">
            <a:extLst>
              <a:ext uri="{FF2B5EF4-FFF2-40B4-BE49-F238E27FC236}">
                <a16:creationId xmlns:a16="http://schemas.microsoft.com/office/drawing/2014/main" id="{086FF146-9967-2B5B-2FA2-C0D9B4E4DEF8}"/>
              </a:ext>
            </a:extLst>
          </p:cNvPr>
          <p:cNvSpPr>
            <a:spLocks noGrp="1"/>
          </p:cNvSpPr>
          <p:nvPr>
            <p:ph type="body" idx="1"/>
          </p:nvPr>
        </p:nvSpPr>
        <p:spPr/>
        <p:txBody>
          <a:bodyPr/>
          <a:lstStyle/>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We delen verhalen over eigen ervaringen waarbij we onszelf (geen) onderdeel voelden van een groep. Wat maakte dat we het gevoel hadden er (niet) bij te horen?</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Zien we elementen van onze eigen verhalen terug in de video? Zo ja, welke? We bespreken een aantal van deze elementen en betrekken die op onze eigen praktijk.</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Hebben we door de video nieuwe, voor ons bruikbare ideeën opgedaan? Zo ja, welke en hoe kunnen we die gebruiken?</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Hebben we iets gemist in de video? Zo ja, wat en waarom?</a:t>
            </a:r>
          </a:p>
        </p:txBody>
      </p:sp>
    </p:spTree>
    <p:extLst>
      <p:ext uri="{BB962C8B-B14F-4D97-AF65-F5344CB8AC3E}">
        <p14:creationId xmlns:p14="http://schemas.microsoft.com/office/powerpoint/2010/main" val="3832147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4C2A3-B889-83EA-5BB1-CAB9E2E50609}"/>
              </a:ext>
            </a:extLst>
          </p:cNvPr>
          <p:cNvSpPr>
            <a:spLocks noGrp="1"/>
          </p:cNvSpPr>
          <p:nvPr>
            <p:ph type="title"/>
          </p:nvPr>
        </p:nvSpPr>
        <p:spPr/>
        <p:txBody>
          <a:bodyPr/>
          <a:lstStyle/>
          <a:p>
            <a:r>
              <a:rPr lang="nl-NL" dirty="0"/>
              <a:t>Kompas 1:</a:t>
            </a:r>
            <a:br>
              <a:rPr lang="nl-NL" dirty="0"/>
            </a:br>
            <a:r>
              <a:rPr lang="nl-NL" dirty="0"/>
              <a:t>Lectio divina rond een wens en een mens van vrede</a:t>
            </a:r>
          </a:p>
        </p:txBody>
      </p:sp>
      <p:pic>
        <p:nvPicPr>
          <p:cNvPr id="5" name="Afbeelding 4" descr="Afbeelding met zwart, duisternis&#10;&#10;Automatisch gegenereerde beschrijving">
            <a:extLst>
              <a:ext uri="{FF2B5EF4-FFF2-40B4-BE49-F238E27FC236}">
                <a16:creationId xmlns:a16="http://schemas.microsoft.com/office/drawing/2014/main" id="{9F8EA287-9F01-F52E-AEAC-A94D11DCA864}"/>
              </a:ext>
            </a:extLst>
          </p:cNvPr>
          <p:cNvPicPr>
            <a:picLocks noChangeAspect="1"/>
          </p:cNvPicPr>
          <p:nvPr/>
        </p:nvPicPr>
        <p:blipFill>
          <a:blip r:embed="rId2"/>
          <a:stretch>
            <a:fillRect/>
          </a:stretch>
        </p:blipFill>
        <p:spPr>
          <a:xfrm>
            <a:off x="3959603" y="2156605"/>
            <a:ext cx="1224794" cy="1247475"/>
          </a:xfrm>
          <a:prstGeom prst="rect">
            <a:avLst/>
          </a:prstGeom>
        </p:spPr>
      </p:pic>
    </p:spTree>
    <p:extLst>
      <p:ext uri="{BB962C8B-B14F-4D97-AF65-F5344CB8AC3E}">
        <p14:creationId xmlns:p14="http://schemas.microsoft.com/office/powerpoint/2010/main" val="3876938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4C2A3-B889-83EA-5BB1-CAB9E2E50609}"/>
              </a:ext>
            </a:extLst>
          </p:cNvPr>
          <p:cNvSpPr>
            <a:spLocks noGrp="1"/>
          </p:cNvSpPr>
          <p:nvPr>
            <p:ph type="title"/>
          </p:nvPr>
        </p:nvSpPr>
        <p:spPr/>
        <p:txBody>
          <a:bodyPr/>
          <a:lstStyle/>
          <a:p>
            <a:r>
              <a:rPr lang="nl-NL" dirty="0"/>
              <a:t>Kompas 2:</a:t>
            </a:r>
            <a:br>
              <a:rPr lang="nl-NL" dirty="0"/>
            </a:br>
            <a:r>
              <a:rPr lang="nl-NL" dirty="0"/>
              <a:t>Lectio divina rond een wens en een mens van vrede</a:t>
            </a:r>
          </a:p>
        </p:txBody>
      </p:sp>
      <p:sp>
        <p:nvSpPr>
          <p:cNvPr id="3" name="Tijdelijke aanduiding voor tekst 2">
            <a:extLst>
              <a:ext uri="{FF2B5EF4-FFF2-40B4-BE49-F238E27FC236}">
                <a16:creationId xmlns:a16="http://schemas.microsoft.com/office/drawing/2014/main" id="{6067452D-2D79-01E5-D1E1-B212980E9CEE}"/>
              </a:ext>
            </a:extLst>
          </p:cNvPr>
          <p:cNvSpPr>
            <a:spLocks noGrp="1"/>
          </p:cNvSpPr>
          <p:nvPr>
            <p:ph type="body" idx="1"/>
          </p:nvPr>
        </p:nvSpPr>
        <p:spPr/>
        <p:txBody>
          <a:bodyPr/>
          <a:lstStyle/>
          <a:p>
            <a:pPr marL="139700" indent="0" rtl="0">
              <a:spcBef>
                <a:spcPts val="0"/>
              </a:spcBef>
              <a:spcAft>
                <a:spcPts val="0"/>
              </a:spcAft>
              <a:buNone/>
            </a:pPr>
            <a:endParaRPr lang="nl-NL" b="0" i="0" u="none" strike="noStrike" dirty="0">
              <a:solidFill>
                <a:srgbClr val="000000"/>
              </a:solidFill>
              <a:effectLst/>
              <a:latin typeface="Calibri" panose="020F0502020204030204" pitchFamily="34" charset="0"/>
              <a:cs typeface="Calibri" panose="020F0502020204030204" pitchFamily="34" charset="0"/>
            </a:endParaRPr>
          </a:p>
          <a:p>
            <a:pPr marL="139700" indent="0" rtl="0">
              <a:spcBef>
                <a:spcPts val="0"/>
              </a:spcBef>
              <a:spcAft>
                <a:spcPts val="0"/>
              </a:spcAft>
              <a:buNone/>
            </a:pPr>
            <a:r>
              <a:rPr lang="nl-NL" b="0" i="0" u="none" strike="noStrike" dirty="0">
                <a:solidFill>
                  <a:srgbClr val="000000"/>
                </a:solidFill>
                <a:effectLst/>
                <a:latin typeface="Calibri" panose="020F0502020204030204" pitchFamily="34" charset="0"/>
                <a:cs typeface="Calibri" panose="020F0502020204030204" pitchFamily="34" charset="0"/>
              </a:rPr>
              <a:t>Lectio devina</a:t>
            </a:r>
          </a:p>
          <a:p>
            <a:pPr marL="139700" indent="0" rtl="0">
              <a:spcBef>
                <a:spcPts val="0"/>
              </a:spcBef>
              <a:spcAft>
                <a:spcPts val="0"/>
              </a:spcAft>
              <a:buNone/>
            </a:pPr>
            <a:endParaRPr lang="nl-NL" b="0" dirty="0">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Lezen (lectio)</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Mediteren - Wat zegt God mij, hier en nu, door deze woorden?</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Bidden (oratio) - Wat is mijn antwoord op wat God mij gezegd heeft?</a:t>
            </a:r>
          </a:p>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rtl="0" fontAlgn="base">
              <a:spcBef>
                <a:spcPts val="0"/>
              </a:spcBef>
              <a:spcAft>
                <a:spcPts val="0"/>
              </a:spcAft>
              <a:buFont typeface="+mj-lt"/>
              <a:buAutoNum type="arabicPeriod"/>
            </a:pPr>
            <a:r>
              <a:rPr lang="nl-NL" b="0" i="0" u="none" strike="noStrike" dirty="0">
                <a:solidFill>
                  <a:srgbClr val="000000"/>
                </a:solidFill>
                <a:effectLst/>
                <a:latin typeface="Calibri" panose="020F0502020204030204" pitchFamily="34" charset="0"/>
                <a:cs typeface="Calibri" panose="020F0502020204030204" pitchFamily="34" charset="0"/>
              </a:rPr>
              <a:t>Rusten (contemplatio) </a:t>
            </a:r>
          </a:p>
          <a:p>
            <a:endParaRPr lang="nl-NL"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39727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4C2A3-B889-83EA-5BB1-CAB9E2E50609}"/>
              </a:ext>
            </a:extLst>
          </p:cNvPr>
          <p:cNvSpPr>
            <a:spLocks noGrp="1"/>
          </p:cNvSpPr>
          <p:nvPr>
            <p:ph type="title"/>
          </p:nvPr>
        </p:nvSpPr>
        <p:spPr/>
        <p:txBody>
          <a:bodyPr/>
          <a:lstStyle/>
          <a:p>
            <a:r>
              <a:rPr lang="nl-NL" dirty="0"/>
              <a:t>Kompas 2:</a:t>
            </a:r>
            <a:br>
              <a:rPr lang="nl-NL" dirty="0"/>
            </a:br>
            <a:r>
              <a:rPr lang="nl-NL" dirty="0"/>
              <a:t>Bidden voor een huis van vrede</a:t>
            </a:r>
          </a:p>
        </p:txBody>
      </p:sp>
      <p:pic>
        <p:nvPicPr>
          <p:cNvPr id="5" name="Afbeelding 4" descr="Afbeelding met zwart, duisternis&#10;&#10;Automatisch gegenereerde beschrijving">
            <a:extLst>
              <a:ext uri="{FF2B5EF4-FFF2-40B4-BE49-F238E27FC236}">
                <a16:creationId xmlns:a16="http://schemas.microsoft.com/office/drawing/2014/main" id="{9F8EA287-9F01-F52E-AEAC-A94D11DCA864}"/>
              </a:ext>
            </a:extLst>
          </p:cNvPr>
          <p:cNvPicPr>
            <a:picLocks noChangeAspect="1"/>
          </p:cNvPicPr>
          <p:nvPr/>
        </p:nvPicPr>
        <p:blipFill>
          <a:blip r:embed="rId2"/>
          <a:stretch>
            <a:fillRect/>
          </a:stretch>
        </p:blipFill>
        <p:spPr>
          <a:xfrm>
            <a:off x="3959603" y="2156605"/>
            <a:ext cx="1224794" cy="1247475"/>
          </a:xfrm>
          <a:prstGeom prst="rect">
            <a:avLst/>
          </a:prstGeom>
        </p:spPr>
      </p:pic>
    </p:spTree>
    <p:extLst>
      <p:ext uri="{BB962C8B-B14F-4D97-AF65-F5344CB8AC3E}">
        <p14:creationId xmlns:p14="http://schemas.microsoft.com/office/powerpoint/2010/main" val="3812611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224AE4-3C8C-FBF6-A51B-3F4D3EAD5DCA}"/>
              </a:ext>
            </a:extLst>
          </p:cNvPr>
          <p:cNvSpPr>
            <a:spLocks noGrp="1"/>
          </p:cNvSpPr>
          <p:nvPr>
            <p:ph type="title"/>
          </p:nvPr>
        </p:nvSpPr>
        <p:spPr/>
        <p:txBody>
          <a:bodyPr/>
          <a:lstStyle/>
          <a:p>
            <a:r>
              <a:rPr lang="nl-NL" dirty="0"/>
              <a:t>Reisgidsvideo</a:t>
            </a:r>
            <a:br>
              <a:rPr lang="nl-NL" dirty="0"/>
            </a:br>
            <a:r>
              <a:rPr lang="nl-NL" dirty="0"/>
              <a:t>Community opbouwen (1</a:t>
            </a:r>
            <a:r>
              <a:rPr lang="nl-NL" baseline="30000" dirty="0"/>
              <a:t>e</a:t>
            </a:r>
            <a:r>
              <a:rPr lang="nl-NL" dirty="0"/>
              <a:t> video)</a:t>
            </a:r>
          </a:p>
        </p:txBody>
      </p:sp>
      <p:pic>
        <p:nvPicPr>
          <p:cNvPr id="4" name="Onlinemedia 3">
            <a:hlinkClick r:id="" action="ppaction://media"/>
            <a:extLst>
              <a:ext uri="{FF2B5EF4-FFF2-40B4-BE49-F238E27FC236}">
                <a16:creationId xmlns:a16="http://schemas.microsoft.com/office/drawing/2014/main" id="{4118D393-819C-10C3-9A25-A87B28B842DC}"/>
              </a:ext>
            </a:extLst>
          </p:cNvPr>
          <p:cNvPicPr>
            <a:picLocks noRot="1" noChangeAspect="1"/>
          </p:cNvPicPr>
          <p:nvPr>
            <a:videoFile r:link="rId1"/>
          </p:nvPr>
        </p:nvPicPr>
        <p:blipFill>
          <a:blip r:embed="rId3"/>
          <a:stretch>
            <a:fillRect/>
          </a:stretch>
        </p:blipFill>
        <p:spPr>
          <a:xfrm>
            <a:off x="408750" y="1483940"/>
            <a:ext cx="6000676" cy="3390382"/>
          </a:xfrm>
          <a:prstGeom prst="rect">
            <a:avLst/>
          </a:prstGeom>
        </p:spPr>
      </p:pic>
      <p:pic>
        <p:nvPicPr>
          <p:cNvPr id="3" name="Afbeelding 2" descr="Afbeelding met tekst, schermopname, Lettertype, Graphics&#10;&#10;Automatisch gegenereerde beschrijving">
            <a:hlinkClick r:id="rId4"/>
            <a:extLst>
              <a:ext uri="{FF2B5EF4-FFF2-40B4-BE49-F238E27FC236}">
                <a16:creationId xmlns:a16="http://schemas.microsoft.com/office/drawing/2014/main" id="{CED8D351-2902-A980-D0CC-DE75BAED60D3}"/>
              </a:ext>
            </a:extLst>
          </p:cNvPr>
          <p:cNvPicPr>
            <a:picLocks noChangeAspect="1"/>
          </p:cNvPicPr>
          <p:nvPr/>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284929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224AE4-3C8C-FBF6-A51B-3F4D3EAD5DCA}"/>
              </a:ext>
            </a:extLst>
          </p:cNvPr>
          <p:cNvSpPr>
            <a:spLocks noGrp="1"/>
          </p:cNvSpPr>
          <p:nvPr>
            <p:ph type="title"/>
          </p:nvPr>
        </p:nvSpPr>
        <p:spPr/>
        <p:txBody>
          <a:bodyPr/>
          <a:lstStyle/>
          <a:p>
            <a:r>
              <a:rPr lang="nl-NL" dirty="0"/>
              <a:t>Reisgidsvideo</a:t>
            </a:r>
            <a:br>
              <a:rPr lang="nl-NL" dirty="0"/>
            </a:br>
            <a:r>
              <a:rPr lang="nl-NL" dirty="0"/>
              <a:t>Community opbouwen (2</a:t>
            </a:r>
            <a:r>
              <a:rPr lang="nl-NL" baseline="30000" dirty="0"/>
              <a:t>e</a:t>
            </a:r>
            <a:r>
              <a:rPr lang="nl-NL" dirty="0"/>
              <a:t> video)</a:t>
            </a:r>
          </a:p>
        </p:txBody>
      </p:sp>
      <p:pic>
        <p:nvPicPr>
          <p:cNvPr id="3" name="Onlinemedia 2">
            <a:hlinkClick r:id="" action="ppaction://media"/>
            <a:extLst>
              <a:ext uri="{FF2B5EF4-FFF2-40B4-BE49-F238E27FC236}">
                <a16:creationId xmlns:a16="http://schemas.microsoft.com/office/drawing/2014/main" id="{4017754A-CB2B-5ACF-45C9-1706B37E2763}"/>
              </a:ext>
            </a:extLst>
          </p:cNvPr>
          <p:cNvPicPr>
            <a:picLocks noRot="1" noChangeAspect="1"/>
          </p:cNvPicPr>
          <p:nvPr>
            <a:videoFile r:link="rId1"/>
          </p:nvPr>
        </p:nvPicPr>
        <p:blipFill>
          <a:blip r:embed="rId3"/>
          <a:stretch>
            <a:fillRect/>
          </a:stretch>
        </p:blipFill>
        <p:spPr>
          <a:xfrm>
            <a:off x="408750" y="1468036"/>
            <a:ext cx="6000676" cy="3390382"/>
          </a:xfrm>
          <a:prstGeom prst="rect">
            <a:avLst/>
          </a:prstGeom>
        </p:spPr>
      </p:pic>
      <p:pic>
        <p:nvPicPr>
          <p:cNvPr id="4" name="Afbeelding 3" descr="Afbeelding met tekst, schermopname, Lettertype, Graphics&#10;&#10;Automatisch gegenereerde beschrijving">
            <a:hlinkClick r:id="rId4"/>
            <a:extLst>
              <a:ext uri="{FF2B5EF4-FFF2-40B4-BE49-F238E27FC236}">
                <a16:creationId xmlns:a16="http://schemas.microsoft.com/office/drawing/2014/main" id="{A3AD3370-4B65-D31E-9B4E-DB93E850EFB9}"/>
              </a:ext>
            </a:extLst>
          </p:cNvPr>
          <p:cNvPicPr>
            <a:picLocks noChangeAspect="1"/>
          </p:cNvPicPr>
          <p:nvPr/>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191399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Hoofdthema - Leren Pionieren">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1197</TotalTime>
  <Words>759</Words>
  <Application>Microsoft Macintosh PowerPoint</Application>
  <PresentationFormat>Diavoorstelling (16:9)</PresentationFormat>
  <Paragraphs>74</Paragraphs>
  <Slides>16</Slides>
  <Notes>0</Notes>
  <HiddenSlides>0</HiddenSlides>
  <MMClips>3</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16</vt:i4>
      </vt:variant>
    </vt:vector>
  </HeadingPairs>
  <TitlesOfParts>
    <vt:vector size="20" baseType="lpstr">
      <vt:lpstr>Arial</vt:lpstr>
      <vt:lpstr>Calibri</vt:lpstr>
      <vt:lpstr>Roboto</vt:lpstr>
      <vt:lpstr>Hoofdthema - Leren Pionieren</vt:lpstr>
      <vt:lpstr>Community opbouwen</vt:lpstr>
      <vt:lpstr>Oriëntatievideo Community opbouwen</vt:lpstr>
      <vt:lpstr>Oriëntatie 1:  Eerste gedachten bij community opbouwen</vt:lpstr>
      <vt:lpstr>Oriëntatie 2:  Ervaringen delen met onderdeel van een groep zijn</vt:lpstr>
      <vt:lpstr>Kompas 1: Lectio divina rond een wens en een mens van vrede</vt:lpstr>
      <vt:lpstr>Kompas 2: Lectio divina rond een wens en een mens van vrede</vt:lpstr>
      <vt:lpstr>Kompas 2: Bidden voor een huis van vrede</vt:lpstr>
      <vt:lpstr>Reisgidsvideo Community opbouwen (1e video)</vt:lpstr>
      <vt:lpstr>Reisgidsvideo Community opbouwen (2e video)</vt:lpstr>
      <vt:lpstr>Reisgids 1: Vrede en verbinding in onze kerngroep</vt:lpstr>
      <vt:lpstr>Reisgids 2: Vijf randvoorwaarden voor community</vt:lpstr>
      <vt:lpstr>Reisgids 2: Vijf randvoorwaarden voor community</vt:lpstr>
      <vt:lpstr>Reisgids 2: Vijf randvoorwaarden voor community</vt:lpstr>
      <vt:lpstr>Reisgids 2: Vijf randvoorwaarden voor community</vt:lpstr>
      <vt:lpstr>Reisgids 2: Vijf randvoorwaarden voor community</vt:lpstr>
      <vt:lpstr>Route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cp:lastModifiedBy>Edwin van Rijnsoever</cp:lastModifiedBy>
  <cp:revision>16</cp:revision>
  <dcterms:modified xsi:type="dcterms:W3CDTF">2024-04-24T20:57:45Z</dcterms:modified>
</cp:coreProperties>
</file>